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3"/>
  </p:notesMasterIdLst>
  <p:handoutMasterIdLst>
    <p:handoutMasterId r:id="rId44"/>
  </p:handoutMasterIdLst>
  <p:sldIdLst>
    <p:sldId id="603" r:id="rId8"/>
    <p:sldId id="739" r:id="rId9"/>
    <p:sldId id="2502" r:id="rId10"/>
    <p:sldId id="2449" r:id="rId11"/>
    <p:sldId id="2483" r:id="rId12"/>
    <p:sldId id="2467" r:id="rId13"/>
    <p:sldId id="2486" r:id="rId14"/>
    <p:sldId id="2506" r:id="rId15"/>
    <p:sldId id="2507" r:id="rId16"/>
    <p:sldId id="2503" r:id="rId17"/>
    <p:sldId id="2487" r:id="rId18"/>
    <p:sldId id="2477" r:id="rId19"/>
    <p:sldId id="2479" r:id="rId20"/>
    <p:sldId id="2480" r:id="rId21"/>
    <p:sldId id="2504" r:id="rId22"/>
    <p:sldId id="2488" r:id="rId23"/>
    <p:sldId id="2478" r:id="rId24"/>
    <p:sldId id="2489" r:id="rId25"/>
    <p:sldId id="2490" r:id="rId26"/>
    <p:sldId id="2505" r:id="rId27"/>
    <p:sldId id="2468" r:id="rId28"/>
    <p:sldId id="2469" r:id="rId29"/>
    <p:sldId id="2470" r:id="rId30"/>
    <p:sldId id="2471" r:id="rId31"/>
    <p:sldId id="2473" r:id="rId32"/>
    <p:sldId id="2472" r:id="rId33"/>
    <p:sldId id="2474" r:id="rId34"/>
    <p:sldId id="2475" r:id="rId35"/>
    <p:sldId id="2476" r:id="rId36"/>
    <p:sldId id="2497" r:id="rId37"/>
    <p:sldId id="2498" r:id="rId38"/>
    <p:sldId id="2499" r:id="rId39"/>
    <p:sldId id="2500" r:id="rId40"/>
    <p:sldId id="2397" r:id="rId41"/>
    <p:sldId id="582" r:id="rId4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E0E0E0"/>
    <a:srgbClr val="221815"/>
    <a:srgbClr val="1D1D1A"/>
    <a:srgbClr val="91A2BF"/>
    <a:srgbClr val="595757"/>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11/9/23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s://chenzomi12.github.io/"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chenzomi12.github.io/"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png"/><Relationship Id="rId5" Type="http://schemas.openxmlformats.org/officeDocument/2006/relationships/slideLayout" Target="../slideLayouts/slideLayout17.xml"/><Relationship Id="rId10" Type="http://schemas.openxmlformats.org/officeDocument/2006/relationships/theme" Target="../theme/theme3.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image" Target="../media/image10.jpe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4.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2023/11/9</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1F90994-BC63-5841-BB39-49FE6CD2831C}"/>
              </a:ext>
            </a:extLst>
          </p:cNvPr>
          <p:cNvPicPr>
            <a:picLocks noChangeAspect="1"/>
          </p:cNvPicPr>
          <p:nvPr/>
        </p:nvPicPr>
        <p:blipFill>
          <a:blip r:embed="rId3"/>
          <a:stretch>
            <a:fillRect/>
          </a:stretch>
        </p:blipFill>
        <p:spPr>
          <a:xfrm>
            <a:off x="0" y="0"/>
            <a:ext cx="12192000" cy="6858000"/>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556889" y="1795332"/>
            <a:ext cx="1944216" cy="643926"/>
          </a:xfrm>
          <a:prstGeom prst="rect">
            <a:avLst/>
          </a:prstGeom>
          <a:noFill/>
        </p:spPr>
        <p:txBody>
          <a:bodyPr anchor="ctr"/>
          <a:lstStyle/>
          <a:p>
            <a:r>
              <a:rPr lang="en-US" altLang="zh-CN" sz="4800" dirty="0">
                <a:ln w="19050">
                  <a:solidFill>
                    <a:schemeClr val="tx2"/>
                  </a:solidFill>
                </a:ln>
                <a:solidFill>
                  <a:srgbClr val="1D1D1A"/>
                </a:solidFill>
                <a:latin typeface="ACGN-MiaoGB-Flash" panose="02020300000000000000" pitchFamily="18" charset="-122"/>
                <a:ea typeface="ACGN-MiaoGB-Flash" panose="02020300000000000000" pitchFamily="18" charset="-122"/>
              </a:rPr>
              <a:t>ZOMI</a:t>
            </a:r>
            <a:endParaRPr lang="zh-CN" altLang="en-US" sz="4800" dirty="0">
              <a:ln w="19050">
                <a:solidFill>
                  <a:schemeClr val="tx2"/>
                </a:solidFill>
              </a:ln>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7082" y="179533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737082" y="2910378"/>
            <a:ext cx="5994153" cy="953563"/>
          </a:xfrm>
          <a:prstGeom prst="rect">
            <a:avLst/>
          </a:prstGeom>
          <a:solidFill>
            <a:srgbClr val="E0E0E0">
              <a:alpha val="50196"/>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ln w="19050">
                  <a:noFill/>
                </a:ln>
                <a:solidFill>
                  <a:sysClr val="windowText" lastClr="000000"/>
                </a:solidFill>
                <a:latin typeface="Gill Sans MT" panose="020B0502020104020203" pitchFamily="34" charset="0"/>
                <a:ea typeface="+mj-ea"/>
              </a:rPr>
              <a:t>大模型</a:t>
            </a:r>
            <a:r>
              <a:rPr lang="zh-CN" altLang="en-US" sz="4000" kern="0" dirty="0">
                <a:ln w="19050">
                  <a:noFill/>
                </a:ln>
                <a:solidFill>
                  <a:sysClr val="windowText" lastClr="000000"/>
                </a:solidFill>
                <a:latin typeface="Gill Sans MT" panose="020B0502020104020203" pitchFamily="34" charset="0"/>
                <a:ea typeface="+mj-ea"/>
              </a:rPr>
              <a:t>系列之智能体</a:t>
            </a:r>
            <a:endParaRPr lang="zh-CN" altLang="en-US" sz="6600" kern="0" dirty="0">
              <a:ln w="19050">
                <a:noFill/>
              </a:ln>
              <a:solidFill>
                <a:sysClr val="windowText" lastClr="000000"/>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37082" y="4064069"/>
            <a:ext cx="11023994" cy="1872208"/>
          </a:xfrm>
          <a:prstGeom prst="rect">
            <a:avLst/>
          </a:prstGeom>
          <a:solidFill>
            <a:srgbClr val="E0E0E0">
              <a:alpha val="50196"/>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tx1"/>
                </a:solidFill>
                <a:latin typeface="Futura Medium" panose="020B0602020204020303" pitchFamily="34" charset="-79"/>
                <a:cs typeface="Futura Medium" panose="020B0602020204020303" pitchFamily="34" charset="-79"/>
              </a:rPr>
              <a:t>AI</a:t>
            </a:r>
            <a:r>
              <a:rPr lang="zh-CN" altLang="en-US" sz="9600" dirty="0">
                <a:solidFill>
                  <a:schemeClr val="tx1"/>
                </a:solidFill>
                <a:latin typeface="Futura Medium" panose="020B0602020204020303" pitchFamily="34" charset="-79"/>
                <a:cs typeface="Futura Medium" panose="020B0602020204020303" pitchFamily="34" charset="-79"/>
              </a:rPr>
              <a:t> </a:t>
            </a:r>
            <a:r>
              <a:rPr lang="en-US" altLang="zh-CN" sz="9600" dirty="0">
                <a:solidFill>
                  <a:schemeClr val="tx1"/>
                </a:solidFill>
                <a:latin typeface="Futura Medium" panose="020B0602020204020303" pitchFamily="34" charset="-79"/>
                <a:cs typeface="Futura Medium" panose="020B0602020204020303" pitchFamily="34" charset="-79"/>
              </a:rPr>
              <a:t>Agent</a:t>
            </a:r>
            <a:r>
              <a:rPr lang="zh-CN" altLang="en-US" sz="9600" dirty="0">
                <a:solidFill>
                  <a:schemeClr val="tx1"/>
                </a:solidFill>
                <a:latin typeface="Futura Medium" panose="020B0602020204020303" pitchFamily="34" charset="-79"/>
                <a:cs typeface="Futura Medium" panose="020B0602020204020303" pitchFamily="34" charset="-79"/>
              </a:rPr>
              <a:t> 热门应用</a:t>
            </a:r>
            <a:endParaRPr lang="zh-CN" altLang="en-US" sz="11500" kern="0" dirty="0">
              <a:ln w="19050">
                <a:noFill/>
              </a:ln>
              <a:solidFill>
                <a:schemeClr val="tx1"/>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pPr>
              <a:lnSpc>
                <a:spcPct val="100000"/>
              </a:lnSpc>
            </a:pPr>
            <a:r>
              <a:rPr lang="en-US" altLang="zh-CN" dirty="0"/>
              <a:t>2.</a:t>
            </a:r>
            <a:r>
              <a:rPr lang="zh-CN" altLang="en-US" dirty="0"/>
              <a:t> </a:t>
            </a:r>
            <a:r>
              <a:rPr lang="en-US" altLang="zh-CN" dirty="0"/>
              <a:t>Automatic</a:t>
            </a:r>
          </a:p>
          <a:p>
            <a:pPr>
              <a:lnSpc>
                <a:spcPct val="100000"/>
              </a:lnSpc>
            </a:pPr>
            <a:r>
              <a:rPr lang="en-US" altLang="zh-CN" dirty="0"/>
              <a:t>Agent</a:t>
            </a:r>
            <a:endParaRPr lang="zh-CN" altLang="en-US" dirty="0"/>
          </a:p>
        </p:txBody>
      </p:sp>
    </p:spTree>
    <p:extLst>
      <p:ext uri="{BB962C8B-B14F-4D97-AF65-F5344CB8AC3E}">
        <p14:creationId xmlns:p14="http://schemas.microsoft.com/office/powerpoint/2010/main" val="4257258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D77B5B2-636D-814C-AC61-3574973F2A66}"/>
              </a:ext>
            </a:extLst>
          </p:cNvPr>
          <p:cNvSpPr>
            <a:spLocks noGrp="1"/>
          </p:cNvSpPr>
          <p:nvPr>
            <p:ph type="title"/>
          </p:nvPr>
        </p:nvSpPr>
        <p:spPr/>
        <p:txBody>
          <a:bodyPr/>
          <a:lstStyle/>
          <a:p>
            <a:r>
              <a:rPr lang="zh-CN" altLang="en-US" dirty="0"/>
              <a:t>自动化的</a:t>
            </a:r>
            <a:r>
              <a:rPr lang="en-US" altLang="zh-CN" dirty="0"/>
              <a:t>Agents</a:t>
            </a:r>
            <a:endParaRPr lang="zh-CN" altLang="en-US" dirty="0"/>
          </a:p>
        </p:txBody>
      </p:sp>
      <p:sp>
        <p:nvSpPr>
          <p:cNvPr id="5" name="内容占位符 4">
            <a:extLst>
              <a:ext uri="{FF2B5EF4-FFF2-40B4-BE49-F238E27FC236}">
                <a16:creationId xmlns:a16="http://schemas.microsoft.com/office/drawing/2014/main" id="{DC849341-C4C2-4D43-8EFF-06B339760E9A}"/>
              </a:ext>
            </a:extLst>
          </p:cNvPr>
          <p:cNvSpPr>
            <a:spLocks noGrp="1"/>
          </p:cNvSpPr>
          <p:nvPr>
            <p:ph sz="half" idx="1"/>
          </p:nvPr>
        </p:nvSpPr>
        <p:spPr/>
        <p:txBody>
          <a:bodyPr/>
          <a:lstStyle/>
          <a:p>
            <a:r>
              <a:rPr lang="zh-CN" altLang="en-US" dirty="0"/>
              <a:t>自动化</a:t>
            </a:r>
            <a:r>
              <a:rPr lang="en-US" altLang="zh-CN" dirty="0"/>
              <a:t>Agents</a:t>
            </a:r>
            <a:r>
              <a:rPr lang="zh-CN" altLang="en-US" dirty="0"/>
              <a:t>是设计为运行时间更长的代理。你给他们一个或多个长期目标，他们独立地执行这些目标。这些应用程序结合了工具使用和长期内存。典型的有</a:t>
            </a:r>
            <a:r>
              <a:rPr lang="en-US" altLang="zh-CN" dirty="0"/>
              <a:t>AutoGPT</a:t>
            </a:r>
            <a:r>
              <a:rPr lang="zh-CN" altLang="en-US" dirty="0"/>
              <a:t>，</a:t>
            </a:r>
            <a:r>
              <a:rPr lang="en-US" altLang="zh-CN" dirty="0"/>
              <a:t>BabyAGI</a:t>
            </a:r>
            <a:r>
              <a:rPr lang="zh-CN" altLang="en-US" dirty="0"/>
              <a:t>。</a:t>
            </a:r>
            <a:r>
              <a:rPr lang="en-US" altLang="zh-CN" dirty="0"/>
              <a:t>AutoGPT</a:t>
            </a:r>
            <a:r>
              <a:rPr lang="zh-CN" altLang="en-US" dirty="0"/>
              <a:t>以</a:t>
            </a:r>
            <a:r>
              <a:rPr lang="en-US" altLang="zh-CN" dirty="0"/>
              <a:t>LLM </a:t>
            </a:r>
            <a:r>
              <a:rPr lang="zh-CN" altLang="en-US" dirty="0"/>
              <a:t>作为主控制器来建立 </a:t>
            </a:r>
            <a:r>
              <a:rPr lang="en-US" altLang="zh-CN" dirty="0"/>
              <a:t>AI Agents </a:t>
            </a:r>
            <a:r>
              <a:rPr lang="zh-CN" altLang="en-US" dirty="0"/>
              <a:t>，</a:t>
            </a:r>
            <a:r>
              <a:rPr lang="en-US" altLang="zh-CN" dirty="0"/>
              <a:t>AutoGPT </a:t>
            </a:r>
            <a:r>
              <a:rPr lang="zh-CN" altLang="en-US" dirty="0"/>
              <a:t>使用了许多代码来解析数据格式，以帮助 </a:t>
            </a:r>
            <a:r>
              <a:rPr lang="en-US" altLang="zh-CN" dirty="0"/>
              <a:t>AI Agents </a:t>
            </a:r>
            <a:r>
              <a:rPr lang="zh-CN" altLang="en-US" dirty="0"/>
              <a:t>更好地理解和处理自然语言输入，目前还处于试验的阶段。</a:t>
            </a:r>
            <a:r>
              <a:rPr lang="en-US" altLang="zh-CN" dirty="0"/>
              <a:t>AutoGPT </a:t>
            </a:r>
            <a:r>
              <a:rPr lang="zh-CN" altLang="en-US" dirty="0"/>
              <a:t>的核心逻辑是一个 </a:t>
            </a:r>
            <a:r>
              <a:rPr lang="en-US" altLang="zh-CN" dirty="0"/>
              <a:t>Prompt Loop</a:t>
            </a:r>
            <a:r>
              <a:rPr lang="zh-CN" altLang="en-US" dirty="0"/>
              <a:t>，步骤如下</a:t>
            </a:r>
          </a:p>
          <a:p>
            <a:br>
              <a:rPr lang="zh-CN" altLang="en-US" dirty="0"/>
            </a:br>
            <a:endParaRPr lang="zh-CN" altLang="en-US" dirty="0"/>
          </a:p>
          <a:p>
            <a:endParaRPr lang="zh-CN" altLang="en-US" dirty="0"/>
          </a:p>
        </p:txBody>
      </p:sp>
      <p:pic>
        <p:nvPicPr>
          <p:cNvPr id="6" name="图片 5">
            <a:extLst>
              <a:ext uri="{FF2B5EF4-FFF2-40B4-BE49-F238E27FC236}">
                <a16:creationId xmlns:a16="http://schemas.microsoft.com/office/drawing/2014/main" id="{0B9A30EB-9AB7-D341-9550-0C03838477E4}"/>
              </a:ext>
            </a:extLst>
          </p:cNvPr>
          <p:cNvPicPr>
            <a:picLocks noChangeAspect="1"/>
          </p:cNvPicPr>
          <p:nvPr/>
        </p:nvPicPr>
        <p:blipFill>
          <a:blip r:embed="rId2"/>
          <a:stretch>
            <a:fillRect/>
          </a:stretch>
        </p:blipFill>
        <p:spPr>
          <a:xfrm>
            <a:off x="1526381" y="2778234"/>
            <a:ext cx="9144000" cy="3403600"/>
          </a:xfrm>
          <a:prstGeom prst="rect">
            <a:avLst/>
          </a:prstGeom>
        </p:spPr>
      </p:pic>
    </p:spTree>
    <p:extLst>
      <p:ext uri="{BB962C8B-B14F-4D97-AF65-F5344CB8AC3E}">
        <p14:creationId xmlns:p14="http://schemas.microsoft.com/office/powerpoint/2010/main" val="1657464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68E9C5-CBF2-5A40-9446-817A47A15B97}"/>
              </a:ext>
            </a:extLst>
          </p:cNvPr>
          <p:cNvSpPr>
            <a:spLocks noGrp="1"/>
          </p:cNvSpPr>
          <p:nvPr>
            <p:ph type="title"/>
          </p:nvPr>
        </p:nvSpPr>
        <p:spPr/>
        <p:txBody>
          <a:bodyPr/>
          <a:lstStyle/>
          <a:p>
            <a:r>
              <a:rPr lang="en-US" altLang="zh-CN" dirty="0" err="1"/>
              <a:t>BabyAGI</a:t>
            </a:r>
            <a:endParaRPr lang="zh-CN" altLang="en-US" dirty="0"/>
          </a:p>
        </p:txBody>
      </p:sp>
      <p:sp>
        <p:nvSpPr>
          <p:cNvPr id="4" name="内容占位符 3">
            <a:extLst>
              <a:ext uri="{FF2B5EF4-FFF2-40B4-BE49-F238E27FC236}">
                <a16:creationId xmlns:a16="http://schemas.microsoft.com/office/drawing/2014/main" id="{1CB5E358-C502-9547-A84F-719955EB8F1D}"/>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360626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3EB4B-0E62-0C4E-93AC-AF360C8FE14A}"/>
              </a:ext>
            </a:extLst>
          </p:cNvPr>
          <p:cNvSpPr>
            <a:spLocks noGrp="1"/>
          </p:cNvSpPr>
          <p:nvPr>
            <p:ph type="title"/>
          </p:nvPr>
        </p:nvSpPr>
        <p:spPr/>
        <p:txBody>
          <a:bodyPr/>
          <a:lstStyle/>
          <a:p>
            <a:r>
              <a:rPr lang="en-US" altLang="zh-CN" dirty="0" err="1"/>
              <a:t>AutoGPT</a:t>
            </a:r>
            <a:endParaRPr lang="zh-CN" altLang="en-US" dirty="0"/>
          </a:p>
        </p:txBody>
      </p:sp>
      <p:sp>
        <p:nvSpPr>
          <p:cNvPr id="6" name="内容占位符 5">
            <a:extLst>
              <a:ext uri="{FF2B5EF4-FFF2-40B4-BE49-F238E27FC236}">
                <a16:creationId xmlns:a16="http://schemas.microsoft.com/office/drawing/2014/main" id="{09BCBEAC-22DD-B04B-8A17-5E2175E1CA45}"/>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100630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DD035-6F6A-F74B-AF44-6C4E83716D99}"/>
              </a:ext>
            </a:extLst>
          </p:cNvPr>
          <p:cNvSpPr>
            <a:spLocks noGrp="1"/>
          </p:cNvSpPr>
          <p:nvPr>
            <p:ph type="title"/>
          </p:nvPr>
        </p:nvSpPr>
        <p:spPr/>
        <p:txBody>
          <a:bodyPr/>
          <a:lstStyle/>
          <a:p>
            <a:r>
              <a:rPr lang="en-US" altLang="zh-CN" dirty="0" err="1"/>
              <a:t>AgentGPT</a:t>
            </a:r>
            <a:endParaRPr kumimoji="1" lang="zh-CN" altLang="en-US" dirty="0"/>
          </a:p>
        </p:txBody>
      </p:sp>
      <p:sp>
        <p:nvSpPr>
          <p:cNvPr id="4" name="内容占位符 3">
            <a:extLst>
              <a:ext uri="{FF2B5EF4-FFF2-40B4-BE49-F238E27FC236}">
                <a16:creationId xmlns:a16="http://schemas.microsoft.com/office/drawing/2014/main" id="{1ACC6FB5-FDDA-AA4C-B419-0271FFBF5410}"/>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63118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pPr>
              <a:lnSpc>
                <a:spcPct val="100000"/>
              </a:lnSpc>
            </a:pPr>
            <a:r>
              <a:rPr lang="en-US" altLang="zh-CN" dirty="0"/>
              <a:t>3.</a:t>
            </a:r>
            <a:r>
              <a:rPr lang="zh-CN" altLang="en-US" dirty="0"/>
              <a:t> </a:t>
            </a:r>
            <a:r>
              <a:rPr lang="en-US" altLang="zh-CN" dirty="0"/>
              <a:t>Multimodal</a:t>
            </a:r>
          </a:p>
          <a:p>
            <a:pPr>
              <a:lnSpc>
                <a:spcPct val="100000"/>
              </a:lnSpc>
            </a:pPr>
            <a:r>
              <a:rPr lang="en-US" altLang="zh-CN" dirty="0"/>
              <a:t>Agent</a:t>
            </a:r>
            <a:endParaRPr lang="zh-CN" altLang="en-US" dirty="0"/>
          </a:p>
        </p:txBody>
      </p:sp>
    </p:spTree>
    <p:extLst>
      <p:ext uri="{BB962C8B-B14F-4D97-AF65-F5344CB8AC3E}">
        <p14:creationId xmlns:p14="http://schemas.microsoft.com/office/powerpoint/2010/main" val="3135157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1F906E-A13E-0242-A7E4-90856DD8B62A}"/>
              </a:ext>
            </a:extLst>
          </p:cNvPr>
          <p:cNvSpPr>
            <a:spLocks noGrp="1"/>
          </p:cNvSpPr>
          <p:nvPr>
            <p:ph type="title"/>
          </p:nvPr>
        </p:nvSpPr>
        <p:spPr/>
        <p:txBody>
          <a:bodyPr/>
          <a:lstStyle/>
          <a:p>
            <a:r>
              <a:rPr lang="zh-CN" altLang="en-US" dirty="0"/>
              <a:t>跨模态</a:t>
            </a:r>
            <a:r>
              <a:rPr lang="en-US" altLang="zh-CN" dirty="0"/>
              <a:t>Agents</a:t>
            </a:r>
            <a:endParaRPr lang="zh-CN" altLang="en-US" dirty="0"/>
          </a:p>
        </p:txBody>
      </p:sp>
      <p:sp>
        <p:nvSpPr>
          <p:cNvPr id="5" name="内容占位符 4">
            <a:extLst>
              <a:ext uri="{FF2B5EF4-FFF2-40B4-BE49-F238E27FC236}">
                <a16:creationId xmlns:a16="http://schemas.microsoft.com/office/drawing/2014/main" id="{339A845E-BE06-814A-BEFF-61C965F6C735}"/>
              </a:ext>
            </a:extLst>
          </p:cNvPr>
          <p:cNvSpPr>
            <a:spLocks noGrp="1"/>
          </p:cNvSpPr>
          <p:nvPr>
            <p:ph sz="half" idx="1"/>
          </p:nvPr>
        </p:nvSpPr>
        <p:spPr/>
        <p:txBody>
          <a:bodyPr/>
          <a:lstStyle/>
          <a:p>
            <a:r>
              <a:rPr lang="en-US" altLang="zh-CN" dirty="0"/>
              <a:t>Agents</a:t>
            </a:r>
            <a:r>
              <a:rPr lang="zh-CN" altLang="en-US" dirty="0"/>
              <a:t>不仅可以处理纯文本的信息，还可以拓展到多模态来完成图像，语音，视频的交互。典型的应用有</a:t>
            </a:r>
            <a:r>
              <a:rPr lang="en-US" altLang="zh-CN" dirty="0"/>
              <a:t>Visual ChatGPT</a:t>
            </a:r>
            <a:r>
              <a:rPr lang="zh-CN" altLang="en-US" dirty="0"/>
              <a:t>，</a:t>
            </a:r>
            <a:r>
              <a:rPr lang="en-US" altLang="zh-CN" dirty="0"/>
              <a:t>AssistGPT</a:t>
            </a:r>
            <a:r>
              <a:rPr lang="zh-CN" altLang="en-US" dirty="0"/>
              <a:t>，</a:t>
            </a:r>
            <a:r>
              <a:rPr lang="en-US" altLang="zh-CN" dirty="0"/>
              <a:t>HuggingGPT</a:t>
            </a:r>
            <a:r>
              <a:rPr lang="zh-CN" altLang="en-US" dirty="0"/>
              <a:t>。 </a:t>
            </a:r>
            <a:r>
              <a:rPr lang="en-US" altLang="zh-CN" dirty="0"/>
              <a:t>Visual ChatGPT</a:t>
            </a:r>
            <a:r>
              <a:rPr lang="zh-CN" altLang="en-US" dirty="0"/>
              <a:t>的思路是使用</a:t>
            </a:r>
            <a:r>
              <a:rPr lang="en-US" altLang="zh-CN" dirty="0"/>
              <a:t>chatGPT</a:t>
            </a:r>
            <a:r>
              <a:rPr lang="zh-CN" altLang="en-US" dirty="0"/>
              <a:t>调用视觉模型来迭代的完成图像编辑的任务。</a:t>
            </a:r>
          </a:p>
        </p:txBody>
      </p:sp>
    </p:spTree>
    <p:extLst>
      <p:ext uri="{BB962C8B-B14F-4D97-AF65-F5344CB8AC3E}">
        <p14:creationId xmlns:p14="http://schemas.microsoft.com/office/powerpoint/2010/main" val="3228135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D709D-D92A-E642-B6C1-ADD2D623838B}"/>
              </a:ext>
            </a:extLst>
          </p:cNvPr>
          <p:cNvSpPr>
            <a:spLocks noGrp="1"/>
          </p:cNvSpPr>
          <p:nvPr>
            <p:ph type="title"/>
          </p:nvPr>
        </p:nvSpPr>
        <p:spPr/>
        <p:txBody>
          <a:bodyPr/>
          <a:lstStyle/>
          <a:p>
            <a:r>
              <a:rPr lang="en-US" altLang="zh-CN" dirty="0" err="1"/>
              <a:t>HuggingGPT</a:t>
            </a:r>
            <a:endParaRPr kumimoji="1" lang="zh-CN" altLang="en-US" dirty="0"/>
          </a:p>
        </p:txBody>
      </p:sp>
      <p:sp>
        <p:nvSpPr>
          <p:cNvPr id="4" name="内容占位符 3">
            <a:extLst>
              <a:ext uri="{FF2B5EF4-FFF2-40B4-BE49-F238E27FC236}">
                <a16:creationId xmlns:a16="http://schemas.microsoft.com/office/drawing/2014/main" id="{0BAF5CF2-DB31-BB42-B10A-6E185231556C}"/>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89931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110AA5-3D65-8D4D-AEEE-BCAC5A9D9C41}"/>
              </a:ext>
            </a:extLst>
          </p:cNvPr>
          <p:cNvSpPr>
            <a:spLocks noGrp="1"/>
          </p:cNvSpPr>
          <p:nvPr>
            <p:ph type="title"/>
          </p:nvPr>
        </p:nvSpPr>
        <p:spPr/>
        <p:txBody>
          <a:bodyPr/>
          <a:lstStyle/>
          <a:p>
            <a:r>
              <a:rPr lang="en-US" altLang="zh-CN" b="0" dirty="0"/>
              <a:t>AssistGPT</a:t>
            </a:r>
            <a:endParaRPr kumimoji="1" lang="zh-CN" altLang="en-US" dirty="0"/>
          </a:p>
        </p:txBody>
      </p:sp>
      <p:sp>
        <p:nvSpPr>
          <p:cNvPr id="3" name="内容占位符 2">
            <a:extLst>
              <a:ext uri="{FF2B5EF4-FFF2-40B4-BE49-F238E27FC236}">
                <a16:creationId xmlns:a16="http://schemas.microsoft.com/office/drawing/2014/main" id="{63C110C8-F0C8-F345-9EEA-6EF7A7D28E82}"/>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225655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B35B1-EFAD-3948-9DB5-128C454C6DD2}"/>
              </a:ext>
            </a:extLst>
          </p:cNvPr>
          <p:cNvSpPr>
            <a:spLocks noGrp="1"/>
          </p:cNvSpPr>
          <p:nvPr>
            <p:ph type="title"/>
          </p:nvPr>
        </p:nvSpPr>
        <p:spPr/>
        <p:txBody>
          <a:bodyPr/>
          <a:lstStyle/>
          <a:p>
            <a:r>
              <a:rPr lang="en-US" altLang="zh-CN" b="0" dirty="0"/>
              <a:t> Visual ChatGPT</a:t>
            </a:r>
            <a:endParaRPr kumimoji="1" lang="zh-CN" altLang="en-US" dirty="0"/>
          </a:p>
        </p:txBody>
      </p:sp>
      <p:sp>
        <p:nvSpPr>
          <p:cNvPr id="3" name="内容占位符 2">
            <a:extLst>
              <a:ext uri="{FF2B5EF4-FFF2-40B4-BE49-F238E27FC236}">
                <a16:creationId xmlns:a16="http://schemas.microsoft.com/office/drawing/2014/main" id="{3E0AF326-D1AF-9448-952D-BE34A1E76966}"/>
              </a:ext>
            </a:extLst>
          </p:cNvPr>
          <p:cNvSpPr>
            <a:spLocks noGrp="1"/>
          </p:cNvSpPr>
          <p:nvPr>
            <p:ph sz="half" idx="1"/>
          </p:nvPr>
        </p:nvSpPr>
        <p:spPr/>
        <p:txBody>
          <a:bodyPr/>
          <a:lstStyle/>
          <a:p>
            <a:endParaRPr kumimoji="1" lang="zh-CN" altLang="en-US"/>
          </a:p>
        </p:txBody>
      </p:sp>
    </p:spTree>
    <p:extLst>
      <p:ext uri="{BB962C8B-B14F-4D97-AF65-F5344CB8AC3E}">
        <p14:creationId xmlns:p14="http://schemas.microsoft.com/office/powerpoint/2010/main" val="283689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sz="3200" dirty="0">
                <a:solidFill>
                  <a:srgbClr val="C00000"/>
                </a:solidFill>
                <a:latin typeface="+mj-ea"/>
                <a:sym typeface="Huawei Sans" panose="020C0503030203020204" pitchFamily="34" charset="0"/>
              </a:rPr>
              <a:t>关于大模型系列</a:t>
            </a:r>
            <a:endParaRPr lang="zh-CN" altLang="en-US" sz="3200" dirty="0">
              <a:solidFill>
                <a:srgbClr val="C00000"/>
              </a:solidFill>
            </a:endParaRPr>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a:lnSpc>
                <a:spcPct val="130000"/>
              </a:lnSpc>
              <a:buClr>
                <a:srgbClr val="92D050"/>
              </a:buClr>
            </a:pPr>
            <a:r>
              <a:rPr lang="zh-CN" altLang="en-US" sz="2800" b="1" dirty="0">
                <a:solidFill>
                  <a:srgbClr val="92D050"/>
                </a:solidFill>
              </a:rPr>
              <a:t>内容背景</a:t>
            </a:r>
            <a:endParaRPr lang="en-US" altLang="zh-CN" sz="2800" b="1" dirty="0">
              <a:solidFill>
                <a:srgbClr val="92D050"/>
              </a:solidFill>
            </a:endParaRPr>
          </a:p>
          <a:p>
            <a:pPr marL="694190" lvl="1" indent="-457200">
              <a:lnSpc>
                <a:spcPct val="130000"/>
              </a:lnSpc>
              <a:buClr>
                <a:srgbClr val="92D050"/>
              </a:buClr>
              <a:buFont typeface="Arial" panose="020B0604020202020204" pitchFamily="34" charset="0"/>
              <a:buChar char="•"/>
            </a:pPr>
            <a:r>
              <a:rPr lang="en-US" altLang="zh-CN" sz="2400" b="1" dirty="0">
                <a:latin typeface="Futura Medium" panose="020B0602020204020303" pitchFamily="34" charset="-79"/>
                <a:cs typeface="Futura Medium" panose="020B0602020204020303" pitchFamily="34" charset="-79"/>
              </a:rPr>
              <a:t>LLM</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AI</a:t>
            </a:r>
            <a:r>
              <a:rPr lang="zh-CN" altLang="en-US" sz="2400" b="1" dirty="0">
                <a:latin typeface="Futura Medium" panose="020B0602020204020303" pitchFamily="34" charset="-79"/>
                <a:cs typeface="Futura Medium" panose="020B0602020204020303" pitchFamily="34" charset="-79"/>
              </a:rPr>
              <a:t> </a:t>
            </a:r>
            <a:r>
              <a:rPr lang="en-US" altLang="zh-CN" sz="2400" b="1" dirty="0">
                <a:latin typeface="Futura Medium" panose="020B0602020204020303" pitchFamily="34" charset="-79"/>
                <a:cs typeface="Futura Medium" panose="020B0602020204020303" pitchFamily="34" charset="-79"/>
              </a:rPr>
              <a:t>Agent</a:t>
            </a:r>
            <a:r>
              <a:rPr lang="zh-CN" altLang="en-US" sz="2400" b="1" dirty="0">
                <a:latin typeface="Futura Medium" panose="020B0602020204020303" pitchFamily="34" charset="-79"/>
                <a:cs typeface="Futura Medium" panose="020B0602020204020303" pitchFamily="34" charset="-79"/>
              </a:rPr>
              <a:t>：</a:t>
            </a:r>
            <a:r>
              <a:rPr lang="zh-CN" altLang="en-US" sz="2400" dirty="0">
                <a:latin typeface="Futura Medium" panose="020B0602020204020303" pitchFamily="34" charset="-79"/>
                <a:cs typeface="Futura Medium" panose="020B0602020204020303" pitchFamily="34" charset="-79"/>
              </a:rPr>
              <a:t>大模型遇到智能体</a:t>
            </a:r>
          </a:p>
          <a:p>
            <a:pPr>
              <a:lnSpc>
                <a:spcPct val="130000"/>
              </a:lnSpc>
              <a:buClr>
                <a:srgbClr val="92D050"/>
              </a:buClr>
            </a:pPr>
            <a:r>
              <a:rPr lang="zh-CN" altLang="en-US" sz="2800" b="1" dirty="0">
                <a:solidFill>
                  <a:srgbClr val="92D050"/>
                </a:solidFill>
                <a:latin typeface="Futura Medium" panose="020B0602020204020303" pitchFamily="34" charset="-79"/>
                <a:cs typeface="Futura Medium" panose="020B0602020204020303" pitchFamily="34" charset="-79"/>
              </a:rPr>
              <a:t>具体内容</a:t>
            </a:r>
          </a:p>
          <a:p>
            <a:pPr marL="694190" lvl="1" indent="-457200">
              <a:lnSpc>
                <a:spcPct val="130000"/>
              </a:lnSpc>
              <a:buClr>
                <a:srgbClr val="92D050"/>
              </a:buClr>
              <a:buFont typeface="+mj-lt"/>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组成介绍：</a:t>
            </a:r>
            <a:r>
              <a:rPr lang="en-US" altLang="zh-CN" sz="2400" dirty="0">
                <a:latin typeface="Gill Sans MT" panose="020B0502020104020203" pitchFamily="34" charset="0"/>
                <a:cs typeface="Futura Medium" panose="020B0602020204020303" pitchFamily="34" charset="-79"/>
              </a:rPr>
              <a:t>LLM</a:t>
            </a:r>
            <a:r>
              <a:rPr lang="zh-CN" altLang="en-US" sz="2400" dirty="0">
                <a:latin typeface="Gill Sans MT" panose="020B0502020104020203" pitchFamily="34" charset="0"/>
                <a:cs typeface="Futura Medium" panose="020B0602020204020303" pitchFamily="34" charset="-79"/>
              </a:rPr>
              <a:t>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记忆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规划 </a:t>
            </a:r>
            <a:r>
              <a:rPr lang="en-US" altLang="zh-CN" sz="2400" dirty="0">
                <a:latin typeface="Gill Sans MT" panose="020B0502020104020203" pitchFamily="34" charset="0"/>
                <a:cs typeface="Futura Medium" panose="020B0602020204020303" pitchFamily="34" charset="-79"/>
              </a:rPr>
              <a:t>+</a:t>
            </a:r>
            <a:r>
              <a:rPr lang="zh-CN" altLang="en-US" sz="2400" dirty="0">
                <a:latin typeface="Gill Sans MT" panose="020B0502020104020203" pitchFamily="34" charset="0"/>
                <a:cs typeface="Futura Medium" panose="020B0602020204020303" pitchFamily="34" charset="-79"/>
              </a:rPr>
              <a:t> 工具</a:t>
            </a:r>
            <a:endParaRPr lang="en-US" altLang="zh-CN" sz="2400" dirty="0">
              <a:latin typeface="Gill Sans MT" panose="020B0502020104020203" pitchFamily="34" charset="0"/>
              <a:cs typeface="Futura Medium" panose="020B0602020204020303" pitchFamily="34" charset="-79"/>
            </a:endParaRPr>
          </a:p>
          <a:p>
            <a:pPr marL="694190" lvl="1" indent="-457200">
              <a:lnSpc>
                <a:spcPct val="130000"/>
              </a:lnSpc>
              <a:buClr>
                <a:srgbClr val="92D050"/>
              </a:buClr>
              <a:buFont typeface="+mj-lt"/>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规划手段：</a:t>
            </a:r>
            <a:r>
              <a:rPr lang="en-US" altLang="zh-CN" sz="2400" dirty="0">
                <a:latin typeface="Gill Sans MT" panose="020B0502020104020203" pitchFamily="34" charset="0"/>
                <a:cs typeface="Futura Medium" panose="020B0602020204020303" pitchFamily="34" charset="-79"/>
              </a:rPr>
              <a:t> Task Decomposition</a:t>
            </a:r>
            <a:r>
              <a:rPr lang="zh-CN" altLang="en-US" sz="2400" dirty="0">
                <a:latin typeface="Gill Sans MT" panose="020B0502020104020203" pitchFamily="34" charset="0"/>
                <a:cs typeface="Futura Medium" panose="020B0602020204020303" pitchFamily="34" charset="-79"/>
              </a:rPr>
              <a:t> 与</a:t>
            </a:r>
            <a:r>
              <a:rPr lang="en-US" altLang="zh-CN" sz="2400" dirty="0">
                <a:latin typeface="Gill Sans MT" panose="020B0502020104020203" pitchFamily="34" charset="0"/>
                <a:cs typeface="Futura Medium" panose="020B0602020204020303" pitchFamily="34" charset="-79"/>
              </a:rPr>
              <a:t> Self Reflection</a:t>
            </a:r>
          </a:p>
          <a:p>
            <a:pPr marL="694190" lvl="1" indent="-457200">
              <a:lnSpc>
                <a:spcPct val="130000"/>
              </a:lnSpc>
              <a:buClr>
                <a:srgbClr val="92D050"/>
              </a:buClr>
              <a:buFont typeface="Arial" panose="020B0604020202020204" pitchFamily="34" charset="0"/>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热门应用：</a:t>
            </a:r>
            <a:r>
              <a:rPr lang="zh-CN" altLang="en-US" sz="2400" dirty="0">
                <a:latin typeface="Gill Sans MT" panose="020B0502020104020203" pitchFamily="34" charset="0"/>
                <a:cs typeface="Futura Medium" panose="020B0602020204020303" pitchFamily="34" charset="-79"/>
              </a:rPr>
              <a:t>交互式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、自动化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与多模态 </a:t>
            </a:r>
            <a:r>
              <a:rPr lang="en-US" altLang="zh-CN" sz="2400" dirty="0">
                <a:latin typeface="Gill Sans MT" panose="020B0502020104020203" pitchFamily="34" charset="0"/>
                <a:cs typeface="Futura Medium" panose="020B0602020204020303" pitchFamily="34" charset="-79"/>
              </a:rPr>
              <a:t>Agent</a:t>
            </a:r>
          </a:p>
          <a:p>
            <a:pPr marL="694190" lvl="1" indent="-457200">
              <a:lnSpc>
                <a:spcPct val="130000"/>
              </a:lnSpc>
              <a:buClr>
                <a:srgbClr val="92D050"/>
              </a:buClr>
              <a:buFont typeface="Arial" panose="020B0604020202020204" pitchFamily="34" charset="0"/>
              <a:buAutoNum type="arabicPeriod"/>
            </a:pPr>
            <a:r>
              <a:rPr lang="en-US" altLang="zh-CN" sz="2400" b="1" dirty="0">
                <a:latin typeface="Gill Sans MT" panose="020B0502020104020203" pitchFamily="34" charset="0"/>
                <a:cs typeface="Futura Medium" panose="020B0602020204020303" pitchFamily="34" charset="-79"/>
              </a:rPr>
              <a:t>AI</a:t>
            </a:r>
            <a:r>
              <a:rPr lang="zh-CN" altLang="en-US" sz="2400" b="1" dirty="0">
                <a:latin typeface="Gill Sans MT" panose="020B0502020104020203" pitchFamily="34" charset="0"/>
                <a:cs typeface="Futura Medium" panose="020B0602020204020303" pitchFamily="34" charset="-79"/>
              </a:rPr>
              <a:t> </a:t>
            </a:r>
            <a:r>
              <a:rPr lang="en-US" altLang="zh-CN" sz="2400" b="1" dirty="0">
                <a:latin typeface="Gill Sans MT" panose="020B0502020104020203" pitchFamily="34" charset="0"/>
                <a:cs typeface="Futura Medium" panose="020B0602020204020303" pitchFamily="34" charset="-79"/>
              </a:rPr>
              <a:t>Agent</a:t>
            </a:r>
            <a:r>
              <a:rPr lang="zh-CN" altLang="en-US" sz="2400" b="1" dirty="0">
                <a:latin typeface="Gill Sans MT" panose="020B0502020104020203" pitchFamily="34" charset="0"/>
                <a:cs typeface="Futura Medium" panose="020B0602020204020303" pitchFamily="34" charset="-79"/>
              </a:rPr>
              <a:t> 问题与挑战：</a:t>
            </a:r>
            <a:r>
              <a:rPr lang="en-US" altLang="zh-CN" sz="2400" b="1" dirty="0">
                <a:latin typeface="Gill Sans MT" panose="020B0502020104020203" pitchFamily="34" charset="0"/>
                <a:cs typeface="Futura Medium" panose="020B0602020204020303" pitchFamily="34" charset="-79"/>
              </a:rPr>
              <a:t> </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的问题、</a:t>
            </a:r>
            <a:r>
              <a:rPr lang="en-US" altLang="zh-CN" sz="2400" dirty="0">
                <a:latin typeface="Gill Sans MT" panose="020B0502020104020203" pitchFamily="34" charset="0"/>
                <a:cs typeface="Futura Medium" panose="020B0602020204020303" pitchFamily="34" charset="-79"/>
              </a:rPr>
              <a:t>Agent</a:t>
            </a:r>
            <a:r>
              <a:rPr lang="zh-CN" altLang="en-US" sz="2400" dirty="0">
                <a:latin typeface="Gill Sans MT" panose="020B0502020104020203" pitchFamily="34" charset="0"/>
                <a:cs typeface="Futura Medium" panose="020B0602020204020303" pitchFamily="34" charset="-79"/>
              </a:rPr>
              <a:t> 的局限性</a:t>
            </a: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pPr>
              <a:lnSpc>
                <a:spcPct val="100000"/>
              </a:lnSpc>
            </a:pPr>
            <a:r>
              <a:rPr lang="en-US" altLang="zh-CN" dirty="0"/>
              <a:t>4.</a:t>
            </a:r>
            <a:r>
              <a:rPr lang="zh-CN" altLang="en-US" dirty="0"/>
              <a:t> </a:t>
            </a:r>
            <a:r>
              <a:rPr lang="zh-CN" altLang="en-US"/>
              <a:t>应用层面分析</a:t>
            </a:r>
            <a:endParaRPr lang="zh-CN" altLang="en-US" dirty="0"/>
          </a:p>
        </p:txBody>
      </p:sp>
    </p:spTree>
    <p:extLst>
      <p:ext uri="{BB962C8B-B14F-4D97-AF65-F5344CB8AC3E}">
        <p14:creationId xmlns:p14="http://schemas.microsoft.com/office/powerpoint/2010/main" val="195270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2FF7D23-1525-904A-BCF4-F2506B842E22}"/>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29084224-9614-0E4C-8332-68DA6DD55021}"/>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7E09904-F7BF-E547-83F0-132AC854404B}"/>
              </a:ext>
            </a:extLst>
          </p:cNvPr>
          <p:cNvPicPr>
            <a:picLocks noChangeAspect="1"/>
          </p:cNvPicPr>
          <p:nvPr/>
        </p:nvPicPr>
        <p:blipFill>
          <a:blip r:embed="rId2"/>
          <a:stretch>
            <a:fillRect/>
          </a:stretch>
        </p:blipFill>
        <p:spPr>
          <a:xfrm>
            <a:off x="2669381" y="1498600"/>
            <a:ext cx="6858000" cy="3860800"/>
          </a:xfrm>
          <a:prstGeom prst="rect">
            <a:avLst/>
          </a:prstGeom>
        </p:spPr>
      </p:pic>
    </p:spTree>
    <p:extLst>
      <p:ext uri="{BB962C8B-B14F-4D97-AF65-F5344CB8AC3E}">
        <p14:creationId xmlns:p14="http://schemas.microsoft.com/office/powerpoint/2010/main" val="208400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B12A5-5D10-324D-9F99-4607AC7688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38F03F-BC54-AD40-96BD-429A256ED02D}"/>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28A0F6BA-5875-8C40-9392-3300F74497B8}"/>
              </a:ext>
            </a:extLst>
          </p:cNvPr>
          <p:cNvPicPr>
            <a:picLocks noChangeAspect="1"/>
          </p:cNvPicPr>
          <p:nvPr/>
        </p:nvPicPr>
        <p:blipFill>
          <a:blip r:embed="rId2"/>
          <a:stretch>
            <a:fillRect/>
          </a:stretch>
        </p:blipFill>
        <p:spPr>
          <a:xfrm>
            <a:off x="2669381" y="1498600"/>
            <a:ext cx="6858000" cy="3860800"/>
          </a:xfrm>
          <a:prstGeom prst="rect">
            <a:avLst/>
          </a:prstGeom>
        </p:spPr>
      </p:pic>
    </p:spTree>
    <p:extLst>
      <p:ext uri="{BB962C8B-B14F-4D97-AF65-F5344CB8AC3E}">
        <p14:creationId xmlns:p14="http://schemas.microsoft.com/office/powerpoint/2010/main" val="340002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2C3F9-395A-B04F-859F-D3F162441D5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E945E04-979F-D94C-A019-180B353E3D5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8132B375-41B5-4A4E-90A4-AA9E6A645503}"/>
              </a:ext>
            </a:extLst>
          </p:cNvPr>
          <p:cNvPicPr>
            <a:picLocks noChangeAspect="1"/>
          </p:cNvPicPr>
          <p:nvPr/>
        </p:nvPicPr>
        <p:blipFill>
          <a:blip r:embed="rId2"/>
          <a:stretch>
            <a:fillRect/>
          </a:stretch>
        </p:blipFill>
        <p:spPr>
          <a:xfrm>
            <a:off x="2669381" y="1498600"/>
            <a:ext cx="6858000" cy="3860800"/>
          </a:xfrm>
          <a:prstGeom prst="rect">
            <a:avLst/>
          </a:prstGeom>
        </p:spPr>
      </p:pic>
    </p:spTree>
    <p:extLst>
      <p:ext uri="{BB962C8B-B14F-4D97-AF65-F5344CB8AC3E}">
        <p14:creationId xmlns:p14="http://schemas.microsoft.com/office/powerpoint/2010/main" val="3907273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FF110-FD02-344E-876B-C66A5C3910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594801-96A2-3547-9F38-ECD7BA568BC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AA707BD2-7553-A544-8C66-53649396D3C3}"/>
              </a:ext>
            </a:extLst>
          </p:cNvPr>
          <p:cNvPicPr>
            <a:picLocks noChangeAspect="1"/>
          </p:cNvPicPr>
          <p:nvPr/>
        </p:nvPicPr>
        <p:blipFill>
          <a:blip r:embed="rId2"/>
          <a:stretch>
            <a:fillRect/>
          </a:stretch>
        </p:blipFill>
        <p:spPr>
          <a:xfrm>
            <a:off x="2669381" y="1498600"/>
            <a:ext cx="6858000" cy="3860800"/>
          </a:xfrm>
          <a:prstGeom prst="rect">
            <a:avLst/>
          </a:prstGeom>
        </p:spPr>
      </p:pic>
    </p:spTree>
    <p:extLst>
      <p:ext uri="{BB962C8B-B14F-4D97-AF65-F5344CB8AC3E}">
        <p14:creationId xmlns:p14="http://schemas.microsoft.com/office/powerpoint/2010/main" val="358952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r>
              <a:rPr lang="zh-CN" altLang="en-US" dirty="0"/>
              <a:t>问题挑战</a:t>
            </a:r>
          </a:p>
        </p:txBody>
      </p:sp>
    </p:spTree>
    <p:extLst>
      <p:ext uri="{BB962C8B-B14F-4D97-AF65-F5344CB8AC3E}">
        <p14:creationId xmlns:p14="http://schemas.microsoft.com/office/powerpoint/2010/main" val="25483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83192C-FC93-0647-9E75-BB8148403F3F}"/>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93C81786-39C4-204E-8006-818E02285DEB}"/>
              </a:ext>
            </a:extLst>
          </p:cNvPr>
          <p:cNvSpPr>
            <a:spLocks noGrp="1"/>
          </p:cNvSpPr>
          <p:nvPr>
            <p:ph sz="half" idx="1"/>
          </p:nvPr>
        </p:nvSpPr>
        <p:spPr/>
        <p:txBody>
          <a:bodyPr/>
          <a:lstStyle/>
          <a:p>
            <a:r>
              <a:rPr lang="zh-CN" altLang="en-US" b="1" dirty="0"/>
              <a:t>动作有效性</a:t>
            </a:r>
            <a:r>
              <a:rPr lang="zh-CN" altLang="en-US" dirty="0"/>
              <a:t>。评估过程中，我们发现模型并不总是在遵循指令。换句话说，模型的预期输出并不总是处于环境可以接受的输入空间中。几种常见的错误包括：</a:t>
            </a:r>
            <a:r>
              <a:rPr lang="en-US" altLang="zh-CN" dirty="0"/>
              <a:t>1</a:t>
            </a:r>
            <a:r>
              <a:rPr lang="zh-CN" altLang="en-US" dirty="0"/>
              <a:t>）模型没有理解指令，所以也就没有输出动作；</a:t>
            </a:r>
            <a:r>
              <a:rPr lang="en-US" altLang="zh-CN" dirty="0"/>
              <a:t>2</a:t>
            </a:r>
            <a:r>
              <a:rPr lang="zh-CN" altLang="en-US" dirty="0"/>
              <a:t>）模型输出了动作，但却是错误的或不完整的。所以如何确保动作有效，是一个需要改进的方向。</a:t>
            </a:r>
          </a:p>
          <a:p>
            <a:r>
              <a:rPr lang="zh-CN" altLang="en-US" b="1" dirty="0"/>
              <a:t>长上下文</a:t>
            </a:r>
            <a:r>
              <a:rPr lang="zh-CN" altLang="en-US" dirty="0"/>
              <a:t>。一些开源模型的上下文长度只有 </a:t>
            </a:r>
            <a:r>
              <a:rPr lang="en-US" altLang="zh-CN" dirty="0"/>
              <a:t>2k tokens</a:t>
            </a:r>
            <a:r>
              <a:rPr lang="zh-CN" altLang="en-US" dirty="0"/>
              <a:t>，这会极大地影响它们在交互任务中的表现，有些任务需要较长的指令和反馈，这有可能会超过上下文长度，导致模型忽略了可能的有用信息。因此，扩展上下文长度可能会提高多轮对话的性能。</a:t>
            </a:r>
          </a:p>
          <a:p>
            <a:r>
              <a:rPr lang="zh-CN" altLang="en-US" b="1" dirty="0"/>
              <a:t>多</a:t>
            </a:r>
            <a:r>
              <a:rPr lang="zh-CN" altLang="en-US" b="1"/>
              <a:t>轮一致性，不稳定性</a:t>
            </a:r>
            <a:r>
              <a:rPr lang="zh-CN" altLang="en-US"/>
              <a:t>。</a:t>
            </a:r>
            <a:r>
              <a:rPr lang="zh-CN" altLang="en-US" dirty="0"/>
              <a:t>有些任务（例如家居）需要很多轮对话，但每轮对话都比较简短。这导致一些模型在多轮对话中会丢失掉自己的角色。最常见的错误就是输出道歉并表示无法回答。所以，如何在多轮对话中保持一致性，是一个具有挑战性的工作。</a:t>
            </a:r>
            <a:br>
              <a:rPr lang="zh-CN" altLang="en-US" dirty="0"/>
            </a:br>
            <a:br>
              <a:rPr lang="zh-CN" altLang="en-US" dirty="0"/>
            </a:br>
            <a:endParaRPr kumimoji="1" lang="zh-CN" altLang="en-US" dirty="0"/>
          </a:p>
        </p:txBody>
      </p:sp>
    </p:spTree>
    <p:extLst>
      <p:ext uri="{BB962C8B-B14F-4D97-AF65-F5344CB8AC3E}">
        <p14:creationId xmlns:p14="http://schemas.microsoft.com/office/powerpoint/2010/main" val="29459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83192C-FC93-0647-9E75-BB8148403F3F}"/>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93C81786-39C4-204E-8006-818E02285DEB}"/>
              </a:ext>
            </a:extLst>
          </p:cNvPr>
          <p:cNvSpPr>
            <a:spLocks noGrp="1"/>
          </p:cNvSpPr>
          <p:nvPr>
            <p:ph sz="half" idx="1"/>
          </p:nvPr>
        </p:nvSpPr>
        <p:spPr/>
        <p:txBody>
          <a:bodyPr/>
          <a:lstStyle/>
          <a:p>
            <a:r>
              <a:rPr lang="zh-CN" altLang="en-US" b="1" dirty="0"/>
              <a:t>代码训练</a:t>
            </a:r>
            <a:r>
              <a:rPr lang="zh-CN" altLang="en-US" dirty="0"/>
              <a:t>的平衡。相比 </a:t>
            </a:r>
            <a:r>
              <a:rPr lang="en-US" altLang="zh-CN" dirty="0"/>
              <a:t>ChatGLM-6B</a:t>
            </a:r>
            <a:r>
              <a:rPr lang="zh-CN" altLang="en-US" dirty="0"/>
              <a:t>，</a:t>
            </a:r>
            <a:r>
              <a:rPr lang="en-US" altLang="zh-CN" dirty="0"/>
              <a:t>codegeex2-6b-chat </a:t>
            </a:r>
            <a:r>
              <a:rPr lang="zh-CN" altLang="en-US" dirty="0"/>
              <a:t>是用更多的代码数据训练出来的，我们通过对比发现，前者在 </a:t>
            </a:r>
            <a:r>
              <a:rPr lang="en-US" altLang="zh-CN" dirty="0"/>
              <a:t>OS</a:t>
            </a:r>
            <a:r>
              <a:rPr lang="zh-CN" altLang="en-US" dirty="0"/>
              <a:t>、</a:t>
            </a:r>
            <a:r>
              <a:rPr lang="en-US" altLang="zh-CN" dirty="0"/>
              <a:t>DB</a:t>
            </a:r>
            <a:r>
              <a:rPr lang="zh-CN" altLang="en-US" dirty="0"/>
              <a:t>、</a:t>
            </a:r>
            <a:r>
              <a:rPr lang="en-US" altLang="zh-CN" dirty="0"/>
              <a:t>KG</a:t>
            </a:r>
            <a:r>
              <a:rPr lang="zh-CN" altLang="en-US" dirty="0"/>
              <a:t>、</a:t>
            </a:r>
            <a:r>
              <a:rPr lang="en-US" altLang="zh-CN" dirty="0"/>
              <a:t>WS </a:t>
            </a:r>
            <a:r>
              <a:rPr lang="zh-CN" altLang="en-US" dirty="0"/>
              <a:t>等方面明显优于后者，然而在需要逻辑推理的 情景猜谜（</a:t>
            </a:r>
            <a:r>
              <a:rPr lang="en-US" altLang="zh-CN" dirty="0"/>
              <a:t>LTP</a:t>
            </a:r>
            <a:r>
              <a:rPr lang="zh-CN" altLang="en-US" dirty="0"/>
              <a:t>）上性能却下降不少。而另一方面，进行了代码训练的 </a:t>
            </a:r>
            <a:r>
              <a:rPr lang="en-US" altLang="zh-CN" dirty="0"/>
              <a:t>wizardcoder </a:t>
            </a:r>
            <a:r>
              <a:rPr lang="zh-CN" altLang="en-US" dirty="0"/>
              <a:t>的表现却并不是很好。我们的推测是，代码训练的单轮格式减弱了其多轮能力。因此，用代码数据训练，可以提高部分能力，但同时也会导致其他能力的减弱。</a:t>
            </a:r>
          </a:p>
          <a:p>
            <a:br>
              <a:rPr lang="zh-CN" altLang="en-US" dirty="0"/>
            </a:br>
            <a:endParaRPr kumimoji="1" lang="zh-CN" altLang="en-US" dirty="0"/>
          </a:p>
        </p:txBody>
      </p:sp>
    </p:spTree>
    <p:extLst>
      <p:ext uri="{BB962C8B-B14F-4D97-AF65-F5344CB8AC3E}">
        <p14:creationId xmlns:p14="http://schemas.microsoft.com/office/powerpoint/2010/main" val="3715555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9B4F89-FD06-CC45-A4C0-077898D31ACC}"/>
              </a:ext>
            </a:extLst>
          </p:cNvPr>
          <p:cNvSpPr>
            <a:spLocks noGrp="1"/>
          </p:cNvSpPr>
          <p:nvPr>
            <p:ph type="title"/>
          </p:nvPr>
        </p:nvSpPr>
        <p:spPr/>
        <p:txBody>
          <a:bodyPr/>
          <a:lstStyle/>
          <a:p>
            <a:r>
              <a:rPr lang="zh-CN" altLang="en-US" dirty="0"/>
              <a:t>局限性</a:t>
            </a:r>
          </a:p>
        </p:txBody>
      </p:sp>
      <p:sp>
        <p:nvSpPr>
          <p:cNvPr id="6" name="内容占位符 5">
            <a:extLst>
              <a:ext uri="{FF2B5EF4-FFF2-40B4-BE49-F238E27FC236}">
                <a16:creationId xmlns:a16="http://schemas.microsoft.com/office/drawing/2014/main" id="{87756FA7-4E53-7A49-9CC3-4252D42C2E7C}"/>
              </a:ext>
            </a:extLst>
          </p:cNvPr>
          <p:cNvSpPr>
            <a:spLocks noGrp="1"/>
          </p:cNvSpPr>
          <p:nvPr>
            <p:ph sz="half" idx="1"/>
          </p:nvPr>
        </p:nvSpPr>
        <p:spPr/>
        <p:txBody>
          <a:bodyPr/>
          <a:lstStyle/>
          <a:p>
            <a:r>
              <a:rPr lang="zh-CN" altLang="en-US" b="1" dirty="0"/>
              <a:t>记忆召回</a:t>
            </a:r>
            <a:r>
              <a:rPr lang="zh-CN" altLang="en-US" dirty="0"/>
              <a:t>问题。如果只是做简单的 </a:t>
            </a:r>
            <a:r>
              <a:rPr lang="en-US" altLang="zh-CN" dirty="0"/>
              <a:t>embedding </a:t>
            </a:r>
            <a:r>
              <a:rPr lang="zh-CN" altLang="en-US" dirty="0"/>
              <a:t>相似性召回，很容易发现召回的结果不是很好。这里应该也有不少可以改进的空间，例如前面提到的 </a:t>
            </a:r>
            <a:r>
              <a:rPr lang="en-US" altLang="zh-CN" dirty="0"/>
              <a:t>Generative Agents </a:t>
            </a:r>
            <a:r>
              <a:rPr lang="zh-CN" altLang="en-US" dirty="0"/>
              <a:t>里对于记忆的更细致的处理，</a:t>
            </a:r>
            <a:r>
              <a:rPr lang="en-US" altLang="zh-CN" dirty="0"/>
              <a:t>LlamaIndex </a:t>
            </a:r>
            <a:r>
              <a:rPr lang="zh-CN" altLang="en-US" dirty="0"/>
              <a:t>中对于 </a:t>
            </a:r>
            <a:r>
              <a:rPr lang="en-US" altLang="zh-CN" dirty="0"/>
              <a:t>index </a:t>
            </a:r>
            <a:r>
              <a:rPr lang="zh-CN" altLang="en-US" dirty="0"/>
              <a:t>结构的设计也有很多可以选择与调优的地方。</a:t>
            </a:r>
          </a:p>
          <a:p>
            <a:r>
              <a:rPr lang="zh-CN" altLang="en-US" b="1" dirty="0"/>
              <a:t>错误累积</a:t>
            </a:r>
            <a:r>
              <a:rPr lang="zh-CN" altLang="en-US" dirty="0"/>
              <a:t>问题。网上给出的很多例子应该都是做了 </a:t>
            </a:r>
            <a:r>
              <a:rPr lang="en-US" altLang="zh-CN" dirty="0"/>
              <a:t>cherry-picking </a:t>
            </a:r>
            <a:r>
              <a:rPr lang="zh-CN" altLang="en-US" dirty="0"/>
              <a:t>的，实际上模型总体表现并没有那么惊艳，反而经常在前面一些步骤就出现了偏差，然后逐渐越跑越远</a:t>
            </a:r>
            <a:r>
              <a:rPr lang="en-US" altLang="zh-CN" dirty="0"/>
              <a:t>……</a:t>
            </a:r>
            <a:r>
              <a:rPr lang="zh-CN" altLang="en-US" dirty="0"/>
              <a:t>这里一个很重要的问题可能还是任务拆解执行，外部工具利用等方面的高质量训练数据相对匮乏。这应该也是 </a:t>
            </a:r>
            <a:r>
              <a:rPr lang="en-US" altLang="zh-CN" dirty="0"/>
              <a:t>OpenAI </a:t>
            </a:r>
            <a:r>
              <a:rPr lang="zh-CN" altLang="en-US" dirty="0"/>
              <a:t>为啥要自己来做 </a:t>
            </a:r>
            <a:r>
              <a:rPr lang="en-US" altLang="zh-CN" dirty="0"/>
              <a:t>plugin </a:t>
            </a:r>
            <a:r>
              <a:rPr lang="zh-CN" altLang="en-US" dirty="0"/>
              <a:t>体系的原因之一。</a:t>
            </a:r>
          </a:p>
          <a:p>
            <a:r>
              <a:rPr lang="zh-CN" altLang="en-US" b="1" dirty="0"/>
              <a:t>探索效率</a:t>
            </a:r>
            <a:r>
              <a:rPr lang="zh-CN" altLang="en-US" dirty="0"/>
              <a:t>问题。对于很多简单的场景，目前通过模型 </a:t>
            </a:r>
            <a:r>
              <a:rPr lang="en-US" altLang="zh-CN" dirty="0"/>
              <a:t>agent </a:t>
            </a:r>
            <a:r>
              <a:rPr lang="zh-CN" altLang="en-US" dirty="0"/>
              <a:t>来自行探索并完成整个解决过程还是比较繁琐耗时，</a:t>
            </a:r>
            <a:r>
              <a:rPr lang="en-US" altLang="zh-CN" dirty="0"/>
              <a:t>agent </a:t>
            </a:r>
            <a:r>
              <a:rPr lang="zh-CN" altLang="en-US" dirty="0"/>
              <a:t>也很容易把问题复杂化。考虑到 </a:t>
            </a:r>
            <a:r>
              <a:rPr lang="en-US" altLang="zh-CN" dirty="0"/>
              <a:t>LLM </a:t>
            </a:r>
            <a:r>
              <a:rPr lang="zh-CN" altLang="en-US" dirty="0"/>
              <a:t>调用的成本，要在实际场景落地使用也还需要在这方面做不少优化。一种方式可能是像 </a:t>
            </a:r>
            <a:r>
              <a:rPr lang="en-US" altLang="zh-CN" dirty="0"/>
              <a:t>AutoGPT </a:t>
            </a:r>
            <a:r>
              <a:rPr lang="zh-CN" altLang="en-US" dirty="0"/>
              <a:t>那样可以中途引入人工的判断干预和反馈输入。</a:t>
            </a:r>
          </a:p>
          <a:p>
            <a:r>
              <a:rPr lang="zh-CN" altLang="en-US" b="1" dirty="0"/>
              <a:t>任务终止与结果验证</a:t>
            </a:r>
            <a:r>
              <a:rPr lang="zh-CN" altLang="en-US" dirty="0"/>
              <a:t>。在一些开放性问题或者无法通过明确的评估方式来判断结果的场景下，模型 </a:t>
            </a:r>
            <a:r>
              <a:rPr lang="en-US" altLang="zh-CN" dirty="0"/>
              <a:t>agent </a:t>
            </a:r>
            <a:r>
              <a:rPr lang="zh-CN" altLang="en-US" dirty="0"/>
              <a:t>的工作如何终止也是一个挑战。这也回到了前面提到的，执行 </a:t>
            </a:r>
            <a:r>
              <a:rPr lang="en-US" altLang="zh-CN" dirty="0"/>
              <a:t>task </a:t>
            </a:r>
            <a:r>
              <a:rPr lang="zh-CN" altLang="en-US" dirty="0"/>
              <a:t>相关的数据收集与模型训练以及强化学习的应用或许可以帮助解决这个问题。</a:t>
            </a:r>
          </a:p>
        </p:txBody>
      </p:sp>
    </p:spTree>
    <p:extLst>
      <p:ext uri="{BB962C8B-B14F-4D97-AF65-F5344CB8AC3E}">
        <p14:creationId xmlns:p14="http://schemas.microsoft.com/office/powerpoint/2010/main" val="148927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9B4F89-FD06-CC45-A4C0-077898D31ACC}"/>
              </a:ext>
            </a:extLst>
          </p:cNvPr>
          <p:cNvSpPr>
            <a:spLocks noGrp="1"/>
          </p:cNvSpPr>
          <p:nvPr>
            <p:ph type="title"/>
          </p:nvPr>
        </p:nvSpPr>
        <p:spPr/>
        <p:txBody>
          <a:bodyPr/>
          <a:lstStyle/>
          <a:p>
            <a:r>
              <a:rPr lang="zh-CN" altLang="en-US" dirty="0"/>
              <a:t>局限性</a:t>
            </a:r>
          </a:p>
        </p:txBody>
      </p:sp>
      <p:sp>
        <p:nvSpPr>
          <p:cNvPr id="6" name="内容占位符 5">
            <a:extLst>
              <a:ext uri="{FF2B5EF4-FFF2-40B4-BE49-F238E27FC236}">
                <a16:creationId xmlns:a16="http://schemas.microsoft.com/office/drawing/2014/main" id="{87756FA7-4E53-7A49-9CC3-4252D42C2E7C}"/>
              </a:ext>
            </a:extLst>
          </p:cNvPr>
          <p:cNvSpPr>
            <a:spLocks noGrp="1"/>
          </p:cNvSpPr>
          <p:nvPr>
            <p:ph sz="half" idx="1"/>
          </p:nvPr>
        </p:nvSpPr>
        <p:spPr/>
        <p:txBody>
          <a:bodyPr/>
          <a:lstStyle/>
          <a:p>
            <a:r>
              <a:rPr lang="zh-CN" altLang="en-US" b="1" dirty="0"/>
              <a:t>任务终止与结果验证</a:t>
            </a:r>
            <a:r>
              <a:rPr lang="zh-CN" altLang="en-US" dirty="0"/>
              <a:t>。在一些开放性问题或者无法通过明确的评估方式来判断结果的场景下，模型 </a:t>
            </a:r>
            <a:r>
              <a:rPr lang="en-US" altLang="zh-CN" dirty="0"/>
              <a:t>agent </a:t>
            </a:r>
            <a:r>
              <a:rPr lang="zh-CN" altLang="en-US" dirty="0"/>
              <a:t>的工作如何终止也是一个挑战。这也回到了前面提到的，执行 </a:t>
            </a:r>
            <a:r>
              <a:rPr lang="en-US" altLang="zh-CN" dirty="0"/>
              <a:t>task </a:t>
            </a:r>
            <a:r>
              <a:rPr lang="zh-CN" altLang="en-US" dirty="0"/>
              <a:t>相关的数据收集与模型训练以及强化学习的应用或许可以帮助解决这个问题。</a:t>
            </a:r>
            <a:endParaRPr lang="en-US" altLang="zh-CN" dirty="0"/>
          </a:p>
          <a:p>
            <a:r>
              <a:rPr lang="en-US" altLang="zh-CN" b="1" dirty="0"/>
              <a:t>1.</a:t>
            </a:r>
            <a:r>
              <a:rPr lang="zh-CN" altLang="en-US" b="1" dirty="0"/>
              <a:t>依赖于</a:t>
            </a:r>
            <a:r>
              <a:rPr lang="en-US" altLang="zh-CN" b="1" dirty="0"/>
              <a:t>LLM</a:t>
            </a:r>
          </a:p>
          <a:p>
            <a:r>
              <a:rPr lang="en-US" altLang="zh-CN" dirty="0"/>
              <a:t>Agent</a:t>
            </a:r>
            <a:r>
              <a:rPr lang="zh-CN" altLang="en-US" dirty="0"/>
              <a:t>的所有的衍生技术都严重依赖于</a:t>
            </a:r>
            <a:r>
              <a:rPr lang="en-US" altLang="zh-CN" dirty="0"/>
              <a:t>LLM</a:t>
            </a:r>
            <a:r>
              <a:rPr lang="zh-CN" altLang="en-US" dirty="0"/>
              <a:t>的能力，所以一个</a:t>
            </a:r>
            <a:r>
              <a:rPr lang="en-US" altLang="zh-CN" dirty="0"/>
              <a:t>Agents</a:t>
            </a:r>
            <a:r>
              <a:rPr lang="zh-CN" altLang="en-US" dirty="0"/>
              <a:t>的好坏，也要看这个</a:t>
            </a:r>
            <a:r>
              <a:rPr lang="en-US" altLang="zh-CN" dirty="0"/>
              <a:t>LLM</a:t>
            </a:r>
            <a:r>
              <a:rPr lang="zh-CN" altLang="en-US" dirty="0"/>
              <a:t>优化的是否到位。</a:t>
            </a:r>
          </a:p>
          <a:p>
            <a:r>
              <a:rPr lang="en-US" altLang="zh-CN" b="1" dirty="0"/>
              <a:t>.</a:t>
            </a:r>
            <a:r>
              <a:rPr lang="zh-CN" altLang="en-US" b="1" dirty="0"/>
              <a:t>效率</a:t>
            </a:r>
          </a:p>
          <a:p>
            <a:r>
              <a:rPr lang="zh-CN" altLang="en-US" dirty="0"/>
              <a:t>一般</a:t>
            </a:r>
            <a:r>
              <a:rPr lang="en-US" altLang="zh-CN" dirty="0"/>
              <a:t>Agent</a:t>
            </a:r>
            <a:r>
              <a:rPr lang="zh-CN" altLang="en-US" dirty="0"/>
              <a:t>作为一个</a:t>
            </a:r>
            <a:r>
              <a:rPr lang="en-US" altLang="zh-CN" dirty="0"/>
              <a:t>Controller</a:t>
            </a:r>
            <a:r>
              <a:rPr lang="zh-CN" altLang="en-US" dirty="0"/>
              <a:t>，需要多次运行和与外界进行交互，本身</a:t>
            </a:r>
            <a:r>
              <a:rPr lang="en-US" altLang="zh-CN" dirty="0"/>
              <a:t>LLM</a:t>
            </a:r>
            <a:r>
              <a:rPr lang="zh-CN" altLang="en-US" dirty="0"/>
              <a:t>的模型消耗资源就很大，因此一般</a:t>
            </a:r>
            <a:r>
              <a:rPr lang="en-US" altLang="zh-CN" dirty="0"/>
              <a:t>Agents</a:t>
            </a:r>
            <a:r>
              <a:rPr lang="zh-CN" altLang="en-US" dirty="0"/>
              <a:t>的系统运行效率都不会太高。</a:t>
            </a:r>
          </a:p>
          <a:p>
            <a:endParaRPr lang="zh-CN" altLang="en-US" dirty="0"/>
          </a:p>
        </p:txBody>
      </p:sp>
    </p:spTree>
    <p:extLst>
      <p:ext uri="{BB962C8B-B14F-4D97-AF65-F5344CB8AC3E}">
        <p14:creationId xmlns:p14="http://schemas.microsoft.com/office/powerpoint/2010/main" val="47479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BB7A2A-8B69-1B4C-9061-EDC2AB6B1A22}"/>
              </a:ext>
            </a:extLst>
          </p:cNvPr>
          <p:cNvPicPr>
            <a:picLocks noChangeAspect="1"/>
          </p:cNvPicPr>
          <p:nvPr/>
        </p:nvPicPr>
        <p:blipFill>
          <a:blip r:embed="rId2"/>
          <a:stretch>
            <a:fillRect/>
          </a:stretch>
        </p:blipFill>
        <p:spPr>
          <a:xfrm>
            <a:off x="93266" y="904824"/>
            <a:ext cx="11780208" cy="5403377"/>
          </a:xfrm>
          <a:prstGeom prst="rect">
            <a:avLst/>
          </a:prstGeom>
        </p:spPr>
      </p:pic>
    </p:spTree>
    <p:extLst>
      <p:ext uri="{BB962C8B-B14F-4D97-AF65-F5344CB8AC3E}">
        <p14:creationId xmlns:p14="http://schemas.microsoft.com/office/powerpoint/2010/main" val="313079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0954DE87-1B11-664F-8396-604BA1DB9A65}"/>
              </a:ext>
            </a:extLst>
          </p:cNvPr>
          <p:cNvSpPr>
            <a:spLocks noGrp="1"/>
          </p:cNvSpPr>
          <p:nvPr>
            <p:ph sz="half" idx="1"/>
          </p:nvPr>
        </p:nvSpPr>
        <p:spPr/>
        <p:txBody>
          <a:bodyPr/>
          <a:lstStyle/>
          <a:p>
            <a:r>
              <a:rPr lang="zh-CN" altLang="en-US" dirty="0"/>
              <a:t>思考</a:t>
            </a:r>
          </a:p>
        </p:txBody>
      </p:sp>
    </p:spTree>
    <p:extLst>
      <p:ext uri="{BB962C8B-B14F-4D97-AF65-F5344CB8AC3E}">
        <p14:creationId xmlns:p14="http://schemas.microsoft.com/office/powerpoint/2010/main" val="35788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97C55D-1451-3045-ABFD-7B7106B3970B}"/>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1F932844-1294-9C4E-989E-D39C3A82D033}"/>
              </a:ext>
            </a:extLst>
          </p:cNvPr>
          <p:cNvSpPr>
            <a:spLocks noGrp="1"/>
          </p:cNvSpPr>
          <p:nvPr>
            <p:ph sz="half" idx="1"/>
          </p:nvPr>
        </p:nvSpPr>
        <p:spPr/>
        <p:txBody>
          <a:bodyPr/>
          <a:lstStyle/>
          <a:p>
            <a:r>
              <a:rPr lang="zh-CN" altLang="en-US" dirty="0"/>
              <a:t>目前</a:t>
            </a:r>
            <a:r>
              <a:rPr lang="en-US" altLang="zh-CN" dirty="0"/>
              <a:t>LLM</a:t>
            </a:r>
            <a:r>
              <a:rPr lang="zh-CN" altLang="en-US" dirty="0"/>
              <a:t>中大部分关于</a:t>
            </a:r>
            <a:r>
              <a:rPr lang="en-US" altLang="zh-CN" dirty="0"/>
              <a:t>agent</a:t>
            </a:r>
            <a:r>
              <a:rPr lang="zh-CN" altLang="en-US" dirty="0"/>
              <a:t>的讨论，做的是每次产生一个</a:t>
            </a:r>
            <a:r>
              <a:rPr lang="en-US" altLang="zh-CN" dirty="0"/>
              <a:t>action</a:t>
            </a:r>
            <a:r>
              <a:rPr lang="zh-CN" altLang="en-US" dirty="0"/>
              <a:t>动作。</a:t>
            </a:r>
          </a:p>
          <a:p>
            <a:r>
              <a:rPr lang="zh-CN" altLang="en-US" dirty="0"/>
              <a:t>对于</a:t>
            </a:r>
            <a:r>
              <a:rPr lang="en-US" altLang="zh-CN" dirty="0"/>
              <a:t>classification</a:t>
            </a:r>
            <a:r>
              <a:rPr lang="zh-CN" altLang="en-US" dirty="0"/>
              <a:t>、</a:t>
            </a:r>
            <a:r>
              <a:rPr lang="en-US" altLang="zh-CN" dirty="0"/>
              <a:t>regression</a:t>
            </a:r>
            <a:r>
              <a:rPr lang="zh-CN" altLang="en-US" dirty="0"/>
              <a:t>这样的</a:t>
            </a:r>
            <a:r>
              <a:rPr lang="en-US" altLang="zh-CN" dirty="0"/>
              <a:t>supervised learning </a:t>
            </a:r>
            <a:r>
              <a:rPr lang="zh-CN" altLang="en-US" dirty="0"/>
              <a:t>任务，生成一步决定就完成任务了。这样的</a:t>
            </a:r>
            <a:r>
              <a:rPr lang="en-US" altLang="zh-CN" dirty="0"/>
              <a:t>agent</a:t>
            </a:r>
            <a:r>
              <a:rPr lang="zh-CN" altLang="en-US" dirty="0"/>
              <a:t>与</a:t>
            </a:r>
            <a:r>
              <a:rPr lang="en-US" altLang="zh-CN" dirty="0"/>
              <a:t>planning</a:t>
            </a:r>
            <a:r>
              <a:rPr lang="zh-CN" altLang="en-US" dirty="0"/>
              <a:t>无关，应该也不是很多人所讨论的</a:t>
            </a:r>
            <a:r>
              <a:rPr lang="en-US" altLang="zh-CN" dirty="0"/>
              <a:t>agent.</a:t>
            </a:r>
          </a:p>
          <a:p>
            <a:r>
              <a:rPr lang="zh-CN" altLang="en-US" dirty="0"/>
              <a:t>对于</a:t>
            </a:r>
            <a:r>
              <a:rPr lang="en-US" altLang="zh-CN" dirty="0"/>
              <a:t>sequential decision making</a:t>
            </a:r>
            <a:r>
              <a:rPr lang="zh-CN" altLang="en-US" dirty="0"/>
              <a:t>这样的多步序列决策来说，每一步的决策，每一个</a:t>
            </a:r>
            <a:r>
              <a:rPr lang="en-US" altLang="zh-CN" dirty="0"/>
              <a:t>action</a:t>
            </a:r>
            <a:r>
              <a:rPr lang="zh-CN" altLang="en-US" dirty="0"/>
              <a:t>，都可能影响以后的决策，很可能影响整个决策的质量。一步一步生成</a:t>
            </a:r>
            <a:r>
              <a:rPr lang="en-US" altLang="zh-CN" dirty="0"/>
              <a:t>action</a:t>
            </a:r>
            <a:r>
              <a:rPr lang="zh-CN" altLang="en-US" dirty="0"/>
              <a:t>很有可能导致不是最优解。</a:t>
            </a:r>
          </a:p>
          <a:p>
            <a:br>
              <a:rPr lang="zh-CN" altLang="en-US" dirty="0"/>
            </a:br>
            <a:endParaRPr lang="zh-CN" altLang="en-US" dirty="0"/>
          </a:p>
        </p:txBody>
      </p:sp>
    </p:spTree>
    <p:extLst>
      <p:ext uri="{BB962C8B-B14F-4D97-AF65-F5344CB8AC3E}">
        <p14:creationId xmlns:p14="http://schemas.microsoft.com/office/powerpoint/2010/main" val="69430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2FCA7DA-9662-4148-AB73-3E1470DC47C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F7C49EF-960C-E74D-A7D2-A334772912FF}"/>
              </a:ext>
            </a:extLst>
          </p:cNvPr>
          <p:cNvSpPr>
            <a:spLocks noGrp="1"/>
          </p:cNvSpPr>
          <p:nvPr>
            <p:ph sz="half" idx="1"/>
          </p:nvPr>
        </p:nvSpPr>
        <p:spPr/>
        <p:txBody>
          <a:bodyPr/>
          <a:lstStyle/>
          <a:p>
            <a:r>
              <a:rPr lang="zh-CN" altLang="en-US" dirty="0"/>
              <a:t>一个例子是最短路径问题。如果每次根据目前的情况找最近的邻居节点，那么，很有可能找不到最短路径。在某一步选错了下一个节点，就有可能永远找不到最短路径了。</a:t>
            </a:r>
          </a:p>
          <a:p>
            <a:r>
              <a:rPr lang="zh-CN" altLang="en-US" dirty="0"/>
              <a:t>多步序列决策</a:t>
            </a:r>
            <a:r>
              <a:rPr lang="en-US" altLang="zh-CN" dirty="0"/>
              <a:t>sequential decision making</a:t>
            </a:r>
            <a:r>
              <a:rPr lang="zh-CN" altLang="en-US" dirty="0"/>
              <a:t>需要通盘考虑，需要有</a:t>
            </a:r>
            <a:r>
              <a:rPr lang="en-US" altLang="zh-CN" dirty="0"/>
              <a:t>planning</a:t>
            </a:r>
            <a:r>
              <a:rPr lang="zh-CN" altLang="en-US" dirty="0"/>
              <a:t>、强化学习等算法，制定</a:t>
            </a:r>
            <a:r>
              <a:rPr lang="en-US" altLang="zh-CN" dirty="0"/>
              <a:t>and/or</a:t>
            </a:r>
            <a:r>
              <a:rPr lang="zh-CN" altLang="en-US" dirty="0"/>
              <a:t>学习最优策略。</a:t>
            </a:r>
            <a:r>
              <a:rPr lang="en-US" altLang="zh-CN" dirty="0"/>
              <a:t>AlphaGo</a:t>
            </a:r>
            <a:r>
              <a:rPr lang="zh-CN" altLang="en-US" dirty="0"/>
              <a:t>看似每次生成一个落子决定，其实，</a:t>
            </a:r>
            <a:r>
              <a:rPr lang="en-US" altLang="zh-CN" dirty="0"/>
              <a:t>AlphaGo</a:t>
            </a:r>
            <a:r>
              <a:rPr lang="zh-CN" altLang="en-US" dirty="0"/>
              <a:t>在下棋之前，已经通过</a:t>
            </a:r>
            <a:r>
              <a:rPr lang="en-US" altLang="zh-CN" dirty="0"/>
              <a:t>RL</a:t>
            </a:r>
            <a:r>
              <a:rPr lang="zh-CN" altLang="en-US" dirty="0"/>
              <a:t>、</a:t>
            </a:r>
            <a:r>
              <a:rPr lang="en-US" altLang="zh-CN" dirty="0"/>
              <a:t>MCTS</a:t>
            </a:r>
            <a:r>
              <a:rPr lang="zh-CN" altLang="en-US" dirty="0"/>
              <a:t>等学好了很强的通盘的策略。</a:t>
            </a:r>
          </a:p>
          <a:p>
            <a:r>
              <a:rPr lang="zh-CN" altLang="en-US" dirty="0"/>
              <a:t>目前大部分</a:t>
            </a:r>
            <a:r>
              <a:rPr lang="en-US" altLang="zh-CN" dirty="0"/>
              <a:t>LLMs</a:t>
            </a:r>
            <a:r>
              <a:rPr lang="zh-CN" altLang="en-US" dirty="0"/>
              <a:t>没有专门训练多步决策。另外，多步决策或许也不一定用</a:t>
            </a:r>
            <a:r>
              <a:rPr lang="en-US" altLang="zh-CN" dirty="0"/>
              <a:t>LLM</a:t>
            </a:r>
            <a:r>
              <a:rPr lang="zh-CN" altLang="en-US" dirty="0"/>
              <a:t>。比如，黑白棋用</a:t>
            </a:r>
            <a:r>
              <a:rPr lang="en-US" altLang="zh-CN" dirty="0"/>
              <a:t>games AI</a:t>
            </a:r>
            <a:r>
              <a:rPr lang="zh-CN" altLang="en-US" dirty="0"/>
              <a:t>会有很好的效果；而</a:t>
            </a:r>
            <a:r>
              <a:rPr lang="en-US" altLang="zh-CN" dirty="0"/>
              <a:t>LLM</a:t>
            </a:r>
            <a:r>
              <a:rPr lang="zh-CN" altLang="en-US" dirty="0"/>
              <a:t>目前还不能很好地下黑白棋，甚至落子都可能是错的。</a:t>
            </a:r>
          </a:p>
          <a:p>
            <a:endParaRPr lang="zh-CN" altLang="en-US" dirty="0"/>
          </a:p>
        </p:txBody>
      </p:sp>
    </p:spTree>
    <p:extLst>
      <p:ext uri="{BB962C8B-B14F-4D97-AF65-F5344CB8AC3E}">
        <p14:creationId xmlns:p14="http://schemas.microsoft.com/office/powerpoint/2010/main" val="196801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A112C0-6B2A-784B-843A-B28919F1BB4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3BF4443-7CC8-F046-88EB-282A85FA10DB}"/>
              </a:ext>
            </a:extLst>
          </p:cNvPr>
          <p:cNvSpPr>
            <a:spLocks noGrp="1"/>
          </p:cNvSpPr>
          <p:nvPr>
            <p:ph sz="half" idx="1"/>
          </p:nvPr>
        </p:nvSpPr>
        <p:spPr/>
        <p:txBody>
          <a:bodyPr/>
          <a:lstStyle/>
          <a:p>
            <a:r>
              <a:rPr lang="en-US" altLang="zh-CN" dirty="0"/>
              <a:t>Deepmind</a:t>
            </a:r>
            <a:r>
              <a:rPr lang="zh-CN" altLang="en-US" dirty="0"/>
              <a:t>创建的时候就在做</a:t>
            </a:r>
            <a:r>
              <a:rPr lang="en-US" altLang="zh-CN" dirty="0"/>
              <a:t>autonomous agents</a:t>
            </a:r>
            <a:r>
              <a:rPr lang="zh-CN" altLang="en-US" dirty="0"/>
              <a:t>，比如</a:t>
            </a:r>
            <a:r>
              <a:rPr lang="en-US" altLang="zh-CN" dirty="0"/>
              <a:t>AlphaGo, AlphaStar</a:t>
            </a:r>
            <a:r>
              <a:rPr lang="zh-CN" altLang="en-US" dirty="0"/>
              <a:t>等</a:t>
            </a:r>
          </a:p>
          <a:p>
            <a:r>
              <a:rPr lang="zh-CN" altLang="en-US" dirty="0"/>
              <a:t>从</a:t>
            </a:r>
            <a:r>
              <a:rPr lang="en-US" altLang="zh-CN" dirty="0"/>
              <a:t>pre-training and/or fine-tuning</a:t>
            </a:r>
            <a:r>
              <a:rPr lang="zh-CN" altLang="en-US" dirty="0"/>
              <a:t>阶段做</a:t>
            </a:r>
            <a:r>
              <a:rPr lang="en-US" altLang="zh-CN" dirty="0"/>
              <a:t>language agent </a:t>
            </a:r>
            <a:r>
              <a:rPr lang="zh-CN" altLang="en-US" dirty="0"/>
              <a:t>与利用</a:t>
            </a:r>
            <a:r>
              <a:rPr lang="en-US" altLang="zh-CN" dirty="0"/>
              <a:t>prompt engineering</a:t>
            </a:r>
            <a:r>
              <a:rPr lang="zh-CN" altLang="en-US" dirty="0"/>
              <a:t>做</a:t>
            </a:r>
            <a:r>
              <a:rPr lang="en-US" altLang="zh-CN" dirty="0"/>
              <a:t>language agent</a:t>
            </a:r>
            <a:r>
              <a:rPr lang="zh-CN" altLang="en-US" dirty="0"/>
              <a:t>，包括</a:t>
            </a:r>
            <a:r>
              <a:rPr lang="en-US" altLang="zh-CN" dirty="0"/>
              <a:t>ReAct</a:t>
            </a:r>
            <a:r>
              <a:rPr lang="zh-CN" altLang="en-US" dirty="0"/>
              <a:t>，是两个完全不同的研发路径，虽然从表面上看起来，都在做</a:t>
            </a:r>
            <a:r>
              <a:rPr lang="en-US" altLang="zh-CN" dirty="0"/>
              <a:t>language agent.</a:t>
            </a:r>
          </a:p>
          <a:p>
            <a:endParaRPr kumimoji="1" lang="zh-CN" altLang="en-US" dirty="0"/>
          </a:p>
        </p:txBody>
      </p:sp>
    </p:spTree>
    <p:extLst>
      <p:ext uri="{BB962C8B-B14F-4D97-AF65-F5344CB8AC3E}">
        <p14:creationId xmlns:p14="http://schemas.microsoft.com/office/powerpoint/2010/main" val="156344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Question</a:t>
            </a:r>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r>
              <a:rPr lang="zh-CN" altLang="en-US" b="1" dirty="0"/>
              <a:t>如何评估 </a:t>
            </a:r>
            <a:r>
              <a:rPr lang="en-US" altLang="zh-CN" b="1" dirty="0"/>
              <a:t>AI Agent</a:t>
            </a:r>
            <a:r>
              <a:rPr lang="zh-CN" altLang="en-US" b="1" dirty="0"/>
              <a:t>？</a:t>
            </a:r>
            <a:r>
              <a:rPr lang="zh-CN" altLang="en-US" dirty="0"/>
              <a:t>如果脱离外部环境，只是跟人闲聊天，那到底聊得好不好，确实是个很主观的事情，机器难以评判，人也不容易评判。</a:t>
            </a:r>
          </a:p>
          <a:p>
            <a:r>
              <a:rPr lang="zh-CN" altLang="en-US" dirty="0"/>
              <a:t>之前 </a:t>
            </a:r>
            <a:r>
              <a:rPr lang="en-US" altLang="zh-CN" dirty="0"/>
              <a:t>AI Agent </a:t>
            </a:r>
            <a:r>
              <a:rPr lang="zh-CN" altLang="en-US" dirty="0"/>
              <a:t>的一个评判标准是能跟人连续对话多少轮，比如小冰当时就说平均能跟人对话几十轮，这比今天 </a:t>
            </a:r>
            <a:r>
              <a:rPr lang="en-US" altLang="zh-CN" dirty="0"/>
              <a:t>ChatGPT </a:t>
            </a:r>
            <a:r>
              <a:rPr lang="zh-CN" altLang="en-US" dirty="0"/>
              <a:t>的数据都要高，这是不是说明小冰比 </a:t>
            </a:r>
            <a:r>
              <a:rPr lang="en-US" altLang="zh-CN" dirty="0"/>
              <a:t>ChatGPT </a:t>
            </a:r>
            <a:r>
              <a:rPr lang="zh-CN" altLang="en-US" dirty="0"/>
              <a:t>厉害了？</a:t>
            </a:r>
          </a:p>
          <a:p>
            <a:endParaRPr lang="en-US" altLang="zh-CN" b="1" dirty="0"/>
          </a:p>
        </p:txBody>
      </p:sp>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72D3BE-7BDC-624F-8479-AE35747797C2}"/>
              </a:ext>
            </a:extLst>
          </p:cNvPr>
          <p:cNvSpPr>
            <a:spLocks noGrp="1"/>
          </p:cNvSpPr>
          <p:nvPr>
            <p:ph type="title"/>
          </p:nvPr>
        </p:nvSpPr>
        <p:spPr/>
        <p:txBody>
          <a:bodyPr/>
          <a:lstStyle/>
          <a:p>
            <a:r>
              <a:rPr lang="zh-CN" altLang="en-US" dirty="0"/>
              <a:t>关键组成</a:t>
            </a:r>
          </a:p>
        </p:txBody>
      </p:sp>
      <p:sp>
        <p:nvSpPr>
          <p:cNvPr id="4" name="内容占位符 3">
            <a:extLst>
              <a:ext uri="{FF2B5EF4-FFF2-40B4-BE49-F238E27FC236}">
                <a16:creationId xmlns:a16="http://schemas.microsoft.com/office/drawing/2014/main" id="{603E564E-FB9A-E442-A6A7-ACAB8261BBF1}"/>
              </a:ext>
            </a:extLst>
          </p:cNvPr>
          <p:cNvSpPr>
            <a:spLocks noGrp="1"/>
          </p:cNvSpPr>
          <p:nvPr>
            <p:ph sz="half" idx="1"/>
          </p:nvPr>
        </p:nvSpPr>
        <p:spPr/>
        <p:txBody>
          <a:bodyPr/>
          <a:lstStyle/>
          <a:p>
            <a:r>
              <a:rPr lang="zh-CN" altLang="en-US" dirty="0"/>
              <a:t>规划 </a:t>
            </a:r>
            <a:r>
              <a:rPr lang="en-US" altLang="zh-CN" dirty="0"/>
              <a:t>Planning</a:t>
            </a:r>
            <a:r>
              <a:rPr lang="zh-CN" altLang="en-US" dirty="0"/>
              <a:t> </a:t>
            </a:r>
            <a:r>
              <a:rPr lang="en-US" altLang="zh-CN" dirty="0"/>
              <a:t>+</a:t>
            </a:r>
            <a:r>
              <a:rPr lang="zh-CN" altLang="en-US" dirty="0"/>
              <a:t> 记忆 </a:t>
            </a:r>
            <a:r>
              <a:rPr lang="en-US" altLang="zh-CN" dirty="0"/>
              <a:t>Memory</a:t>
            </a:r>
            <a:r>
              <a:rPr lang="zh-CN" altLang="en-US" dirty="0"/>
              <a:t>  </a:t>
            </a:r>
            <a:r>
              <a:rPr lang="en-US" altLang="zh-CN" dirty="0"/>
              <a:t>+</a:t>
            </a:r>
            <a:r>
              <a:rPr lang="zh-CN" altLang="en-US" dirty="0"/>
              <a:t> 工具 </a:t>
            </a:r>
            <a:r>
              <a:rPr lang="en-US" altLang="zh-CN" dirty="0"/>
              <a:t>Tools</a:t>
            </a:r>
            <a:endParaRPr lang="zh-CN" altLang="en-US" dirty="0"/>
          </a:p>
        </p:txBody>
      </p:sp>
      <p:pic>
        <p:nvPicPr>
          <p:cNvPr id="2" name="图片 1">
            <a:extLst>
              <a:ext uri="{FF2B5EF4-FFF2-40B4-BE49-F238E27FC236}">
                <a16:creationId xmlns:a16="http://schemas.microsoft.com/office/drawing/2014/main" id="{D6D97C43-EF5B-F145-A1D1-8789874D80C5}"/>
              </a:ext>
            </a:extLst>
          </p:cNvPr>
          <p:cNvPicPr>
            <a:picLocks noChangeAspect="1"/>
          </p:cNvPicPr>
          <p:nvPr/>
        </p:nvPicPr>
        <p:blipFill>
          <a:blip r:embed="rId2"/>
          <a:stretch>
            <a:fillRect/>
          </a:stretch>
        </p:blipFill>
        <p:spPr>
          <a:xfrm>
            <a:off x="1273486" y="2141817"/>
            <a:ext cx="9663769" cy="3830683"/>
          </a:xfrm>
          <a:prstGeom prst="rect">
            <a:avLst/>
          </a:prstGeom>
        </p:spPr>
      </p:pic>
    </p:spTree>
    <p:extLst>
      <p:ext uri="{BB962C8B-B14F-4D97-AF65-F5344CB8AC3E}">
        <p14:creationId xmlns:p14="http://schemas.microsoft.com/office/powerpoint/2010/main" val="59671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8CDD6C8-9634-3D4E-996B-31FBF8957FCA}"/>
              </a:ext>
            </a:extLst>
          </p:cNvPr>
          <p:cNvSpPr>
            <a:spLocks noGrp="1"/>
          </p:cNvSpPr>
          <p:nvPr>
            <p:ph type="title"/>
          </p:nvPr>
        </p:nvSpPr>
        <p:spPr/>
        <p:txBody>
          <a:bodyPr/>
          <a:lstStyle/>
          <a:p>
            <a:r>
              <a:rPr lang="en-US" altLang="zh-CN" dirty="0"/>
              <a:t>Agent</a:t>
            </a:r>
            <a:r>
              <a:rPr lang="zh-CN" altLang="en-US" dirty="0"/>
              <a:t> 智能体的规划分类</a:t>
            </a:r>
          </a:p>
        </p:txBody>
      </p:sp>
      <p:sp>
        <p:nvSpPr>
          <p:cNvPr id="5" name="内容占位符 4">
            <a:extLst>
              <a:ext uri="{FF2B5EF4-FFF2-40B4-BE49-F238E27FC236}">
                <a16:creationId xmlns:a16="http://schemas.microsoft.com/office/drawing/2014/main" id="{E0F14B6E-1CCF-2443-9E13-854E009B20EE}"/>
              </a:ext>
            </a:extLst>
          </p:cNvPr>
          <p:cNvSpPr>
            <a:spLocks noGrp="1"/>
          </p:cNvSpPr>
          <p:nvPr>
            <p:ph sz="half" idx="1"/>
          </p:nvPr>
        </p:nvSpPr>
        <p:spPr/>
        <p:txBody>
          <a:bodyPr/>
          <a:lstStyle/>
          <a:p>
            <a:pPr marL="457200" indent="-457200">
              <a:buFont typeface="+mj-lt"/>
              <a:buAutoNum type="arabicPeriod"/>
            </a:pPr>
            <a:r>
              <a:rPr lang="en-US" altLang="zh-CN" b="1" dirty="0"/>
              <a:t>Action agents</a:t>
            </a:r>
            <a:r>
              <a:rPr lang="zh-CN" altLang="en-US" b="1" dirty="0"/>
              <a:t>：</a:t>
            </a:r>
            <a:r>
              <a:rPr lang="zh-CN" altLang="en-US" dirty="0"/>
              <a:t>在每个时间步长，使用所有先前操作的输出来决定下一个操作。</a:t>
            </a:r>
            <a:r>
              <a:rPr lang="en-US" altLang="zh-CN" dirty="0"/>
              <a:t> Action Agents</a:t>
            </a:r>
            <a:r>
              <a:rPr lang="zh-CN" altLang="en-US" dirty="0"/>
              <a:t>适合小型的任务。</a:t>
            </a:r>
            <a:endParaRPr lang="en-US" altLang="zh-CN" dirty="0"/>
          </a:p>
          <a:p>
            <a:pPr marL="457200" indent="-457200">
              <a:buFont typeface="+mj-lt"/>
              <a:buAutoNum type="arabicPeriod"/>
            </a:pPr>
            <a:r>
              <a:rPr lang="en-US" altLang="zh-CN" b="1" dirty="0"/>
              <a:t>Plan-and-execute agents</a:t>
            </a:r>
            <a:r>
              <a:rPr lang="zh-CN" altLang="en-US" b="1" dirty="0"/>
              <a:t>：</a:t>
            </a:r>
            <a:r>
              <a:rPr lang="zh-CN" altLang="en-US" dirty="0"/>
              <a:t>预先决定完整的 </a:t>
            </a:r>
            <a:r>
              <a:rPr lang="en-US" altLang="zh-CN" dirty="0"/>
              <a:t>Action</a:t>
            </a:r>
            <a:r>
              <a:rPr lang="zh-CN" altLang="en-US" dirty="0"/>
              <a:t> 顺序，然后在不更新计划 </a:t>
            </a:r>
            <a:r>
              <a:rPr lang="en-US" altLang="zh-CN" dirty="0"/>
              <a:t>Plan</a:t>
            </a:r>
            <a:r>
              <a:rPr lang="zh-CN" altLang="en-US" dirty="0"/>
              <a:t> 的情况下全部执行。适合需要保持长期目标的复杂任务。</a:t>
            </a:r>
          </a:p>
          <a:p>
            <a:endParaRPr lang="en-US" altLang="zh-CN" dirty="0"/>
          </a:p>
          <a:p>
            <a:r>
              <a:rPr lang="zh-CN" altLang="en-US" dirty="0"/>
              <a:t>通过让 </a:t>
            </a:r>
            <a:r>
              <a:rPr lang="en-US" altLang="zh-CN" dirty="0"/>
              <a:t>Plan-and-execute agent</a:t>
            </a:r>
            <a:r>
              <a:rPr lang="zh-CN" altLang="en-US" dirty="0"/>
              <a:t> 使用 </a:t>
            </a:r>
            <a:r>
              <a:rPr lang="en-US" altLang="zh-CN" dirty="0"/>
              <a:t>Action agents</a:t>
            </a:r>
            <a:r>
              <a:rPr lang="zh-CN" altLang="en-US" dirty="0"/>
              <a:t> 来执行计划 </a:t>
            </a:r>
            <a:r>
              <a:rPr lang="en-US" altLang="zh-CN" dirty="0"/>
              <a:t>Plan</a:t>
            </a:r>
            <a:r>
              <a:rPr lang="zh-CN" altLang="en-US" dirty="0"/>
              <a:t>，将 </a:t>
            </a:r>
            <a:r>
              <a:rPr lang="en-US" altLang="zh-CN" dirty="0"/>
              <a:t>Action agents</a:t>
            </a:r>
            <a:r>
              <a:rPr lang="zh-CN" altLang="en-US" dirty="0"/>
              <a:t> 的动态性与</a:t>
            </a:r>
            <a:r>
              <a:rPr lang="en-US" altLang="zh-CN" dirty="0"/>
              <a:t>Plan-and-execute agent</a:t>
            </a:r>
            <a:r>
              <a:rPr lang="zh-CN" altLang="en-US" dirty="0"/>
              <a:t> 的计划能力相结合。</a:t>
            </a:r>
          </a:p>
        </p:txBody>
      </p:sp>
    </p:spTree>
    <p:extLst>
      <p:ext uri="{BB962C8B-B14F-4D97-AF65-F5344CB8AC3E}">
        <p14:creationId xmlns:p14="http://schemas.microsoft.com/office/powerpoint/2010/main" val="3812180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E10B14B-E69B-DB49-A977-24ACD3EA8502}"/>
              </a:ext>
            </a:extLst>
          </p:cNvPr>
          <p:cNvSpPr>
            <a:spLocks noGrp="1"/>
          </p:cNvSpPr>
          <p:nvPr>
            <p:ph sz="half" idx="1"/>
          </p:nvPr>
        </p:nvSpPr>
        <p:spPr/>
        <p:txBody>
          <a:bodyPr/>
          <a:lstStyle/>
          <a:p>
            <a:pPr>
              <a:lnSpc>
                <a:spcPct val="100000"/>
              </a:lnSpc>
            </a:pPr>
            <a:r>
              <a:rPr lang="en-US" altLang="zh-CN" dirty="0"/>
              <a:t>1.</a:t>
            </a:r>
            <a:r>
              <a:rPr lang="zh-CN" altLang="en-US" dirty="0"/>
              <a:t> </a:t>
            </a:r>
            <a:r>
              <a:rPr lang="en-US" altLang="zh-CN" dirty="0"/>
              <a:t>Simulations Agent</a:t>
            </a:r>
            <a:endParaRPr lang="zh-CN" altLang="en-US" dirty="0"/>
          </a:p>
        </p:txBody>
      </p:sp>
    </p:spTree>
    <p:extLst>
      <p:ext uri="{BB962C8B-B14F-4D97-AF65-F5344CB8AC3E}">
        <p14:creationId xmlns:p14="http://schemas.microsoft.com/office/powerpoint/2010/main" val="3082007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28735-DC8D-BD4C-ACB6-DA395FE8E08A}"/>
              </a:ext>
            </a:extLst>
          </p:cNvPr>
          <p:cNvSpPr>
            <a:spLocks noGrp="1"/>
          </p:cNvSpPr>
          <p:nvPr>
            <p:ph type="title"/>
          </p:nvPr>
        </p:nvSpPr>
        <p:spPr/>
        <p:txBody>
          <a:bodyPr/>
          <a:lstStyle/>
          <a:p>
            <a:r>
              <a:rPr lang="en-US" altLang="zh-CN" dirty="0"/>
              <a:t>Simulations Agent</a:t>
            </a:r>
            <a:endParaRPr lang="zh-CN" altLang="en-US" dirty="0"/>
          </a:p>
        </p:txBody>
      </p:sp>
      <p:sp>
        <p:nvSpPr>
          <p:cNvPr id="4" name="内容占位符 3">
            <a:extLst>
              <a:ext uri="{FF2B5EF4-FFF2-40B4-BE49-F238E27FC236}">
                <a16:creationId xmlns:a16="http://schemas.microsoft.com/office/drawing/2014/main" id="{08BBF346-751C-F945-982F-AD627927757F}"/>
              </a:ext>
            </a:extLst>
          </p:cNvPr>
          <p:cNvSpPr>
            <a:spLocks noGrp="1"/>
          </p:cNvSpPr>
          <p:nvPr>
            <p:ph sz="half" idx="1"/>
          </p:nvPr>
        </p:nvSpPr>
        <p:spPr/>
        <p:txBody>
          <a:bodyPr/>
          <a:lstStyle/>
          <a:p>
            <a:r>
              <a:rPr lang="en-US" altLang="zh-CN" dirty="0"/>
              <a:t>Simulation Agent </a:t>
            </a:r>
            <a:r>
              <a:rPr lang="zh-CN" altLang="en-US" dirty="0"/>
              <a:t>包括一个</a:t>
            </a:r>
            <a:r>
              <a:rPr lang="en-US" altLang="zh-CN" dirty="0"/>
              <a:t>/</a:t>
            </a:r>
            <a:r>
              <a:rPr lang="zh-CN" altLang="en-US" dirty="0"/>
              <a:t>多个</a:t>
            </a:r>
            <a:r>
              <a:rPr lang="en-US" altLang="zh-CN" dirty="0"/>
              <a:t> Agents </a:t>
            </a:r>
            <a:r>
              <a:rPr lang="zh-CN" altLang="en-US" dirty="0"/>
              <a:t>相互作用。模拟</a:t>
            </a:r>
            <a:r>
              <a:rPr lang="en-US" altLang="zh-CN" dirty="0"/>
              <a:t> Agent </a:t>
            </a:r>
            <a:r>
              <a:rPr lang="zh-CN" altLang="en-US" dirty="0"/>
              <a:t>通常包括两个主要组件：</a:t>
            </a:r>
          </a:p>
          <a:p>
            <a:pPr marL="582006" lvl="1" indent="-342900">
              <a:buFont typeface="+mj-lt"/>
              <a:buAutoNum type="arabicPeriod"/>
            </a:pPr>
            <a:r>
              <a:rPr lang="zh-CN" altLang="en-US" dirty="0"/>
              <a:t>长期记忆</a:t>
            </a:r>
          </a:p>
          <a:p>
            <a:pPr marL="582006" lvl="1" indent="-342900">
              <a:buFont typeface="+mj-lt"/>
              <a:buAutoNum type="arabicPeriod"/>
            </a:pPr>
            <a:r>
              <a:rPr lang="zh-CN" altLang="en-US" dirty="0"/>
              <a:t>模拟环境</a:t>
            </a:r>
            <a:endParaRPr lang="en-US" altLang="zh-CN" dirty="0"/>
          </a:p>
        </p:txBody>
      </p:sp>
    </p:spTree>
    <p:extLst>
      <p:ext uri="{BB962C8B-B14F-4D97-AF65-F5344CB8AC3E}">
        <p14:creationId xmlns:p14="http://schemas.microsoft.com/office/powerpoint/2010/main" val="3344743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DF28735-DC8D-BD4C-ACB6-DA395FE8E08A}"/>
              </a:ext>
            </a:extLst>
          </p:cNvPr>
          <p:cNvSpPr>
            <a:spLocks noGrp="1"/>
          </p:cNvSpPr>
          <p:nvPr>
            <p:ph type="title"/>
          </p:nvPr>
        </p:nvSpPr>
        <p:spPr/>
        <p:txBody>
          <a:bodyPr/>
          <a:lstStyle/>
          <a:p>
            <a:r>
              <a:rPr lang="en-US" altLang="zh-CN" dirty="0"/>
              <a:t>Simulations Agent</a:t>
            </a:r>
            <a:endParaRPr lang="zh-CN" altLang="en-US" dirty="0"/>
          </a:p>
        </p:txBody>
      </p:sp>
      <p:sp>
        <p:nvSpPr>
          <p:cNvPr id="4" name="内容占位符 3">
            <a:extLst>
              <a:ext uri="{FF2B5EF4-FFF2-40B4-BE49-F238E27FC236}">
                <a16:creationId xmlns:a16="http://schemas.microsoft.com/office/drawing/2014/main" id="{08BBF346-751C-F945-982F-AD627927757F}"/>
              </a:ext>
            </a:extLst>
          </p:cNvPr>
          <p:cNvSpPr>
            <a:spLocks noGrp="1"/>
          </p:cNvSpPr>
          <p:nvPr>
            <p:ph sz="half" idx="1"/>
          </p:nvPr>
        </p:nvSpPr>
        <p:spPr/>
        <p:txBody>
          <a:bodyPr/>
          <a:lstStyle/>
          <a:p>
            <a:pPr marL="0" indent="0">
              <a:buNone/>
            </a:pPr>
            <a:r>
              <a:rPr lang="zh-CN" altLang="en-US" dirty="0"/>
              <a:t>典型应用 </a:t>
            </a:r>
            <a:r>
              <a:rPr lang="en-US" altLang="zh-CN" dirty="0"/>
              <a:t>Generative Agents</a:t>
            </a:r>
            <a:r>
              <a:rPr lang="zh-CN" altLang="en-US" dirty="0"/>
              <a:t>，</a:t>
            </a:r>
            <a:r>
              <a:rPr lang="en-US" altLang="zh-CN" dirty="0"/>
              <a:t>CAMEL</a:t>
            </a:r>
            <a:r>
              <a:rPr lang="zh-CN" altLang="en-US" dirty="0"/>
              <a:t>：</a:t>
            </a:r>
            <a:endParaRPr lang="en-US" altLang="zh-CN" dirty="0"/>
          </a:p>
          <a:p>
            <a:r>
              <a:rPr lang="en-US" altLang="zh-CN" dirty="0"/>
              <a:t>Generative Agents</a:t>
            </a:r>
            <a:r>
              <a:rPr lang="zh-CN" altLang="en-US" dirty="0"/>
              <a:t> 讲的是在一个沙箱环境里，创建了</a:t>
            </a:r>
            <a:r>
              <a:rPr lang="en-US" altLang="zh-CN" dirty="0"/>
              <a:t>25</a:t>
            </a:r>
            <a:r>
              <a:rPr lang="zh-CN" altLang="en-US" dirty="0"/>
              <a:t>个</a:t>
            </a:r>
            <a:r>
              <a:rPr lang="en-US" altLang="zh-CN" dirty="0"/>
              <a:t>Agents</a:t>
            </a:r>
            <a:r>
              <a:rPr lang="zh-CN" altLang="en-US" dirty="0"/>
              <a:t>，用户可以作为</a:t>
            </a:r>
            <a:r>
              <a:rPr lang="en-US" altLang="zh-CN" dirty="0"/>
              <a:t>Agents</a:t>
            </a:r>
            <a:r>
              <a:rPr lang="zh-CN" altLang="en-US" dirty="0"/>
              <a:t>观察和干预他们的日常计划、分享新闻、建立关系和协调团队活动。</a:t>
            </a:r>
            <a:r>
              <a:rPr lang="en-US" altLang="zh-CN" dirty="0"/>
              <a:t>Generative agents</a:t>
            </a:r>
            <a:r>
              <a:rPr lang="zh-CN" altLang="en-US" dirty="0"/>
              <a:t>的结构如图所示，</a:t>
            </a:r>
            <a:r>
              <a:rPr lang="en-US" altLang="zh-CN" dirty="0"/>
              <a:t>Agents</a:t>
            </a:r>
            <a:r>
              <a:rPr lang="zh-CN" altLang="en-US" dirty="0"/>
              <a:t>感知他们的环境，所有感知都保存在</a:t>
            </a:r>
            <a:r>
              <a:rPr lang="en-US" altLang="zh-CN" dirty="0"/>
              <a:t>Agents</a:t>
            </a:r>
            <a:r>
              <a:rPr lang="zh-CN" altLang="en-US" dirty="0"/>
              <a:t>经验的综合记录中，成为</a:t>
            </a:r>
            <a:r>
              <a:rPr lang="en-US" altLang="zh-CN" dirty="0"/>
              <a:t>memory stream</a:t>
            </a:r>
            <a:r>
              <a:rPr lang="zh-CN" altLang="en-US" dirty="0"/>
              <a:t>。基于他们的感知，体系结构检索相关</a:t>
            </a:r>
            <a:r>
              <a:rPr lang="en-US" altLang="zh-CN" dirty="0"/>
              <a:t>memory</a:t>
            </a:r>
            <a:r>
              <a:rPr lang="zh-CN" altLang="en-US" dirty="0"/>
              <a:t>，然后使用这些检索到的动作来确定动作。这些检索到的记忆也被用来形成更长期的规划，并创建更高层次的反射（</a:t>
            </a:r>
            <a:r>
              <a:rPr lang="en-US" altLang="zh-CN" dirty="0"/>
              <a:t>higher-level reflections</a:t>
            </a:r>
            <a:r>
              <a:rPr lang="zh-CN" altLang="en-US" dirty="0"/>
              <a:t>），这两种反射都被输入到内存流中以供将来使用。</a:t>
            </a:r>
          </a:p>
          <a:p>
            <a:pPr marL="0" indent="0">
              <a:buNone/>
            </a:pPr>
            <a:endParaRPr lang="zh-CN" altLang="en-US" dirty="0"/>
          </a:p>
        </p:txBody>
      </p:sp>
      <p:sp>
        <p:nvSpPr>
          <p:cNvPr id="2" name="矩形 1">
            <a:extLst>
              <a:ext uri="{FF2B5EF4-FFF2-40B4-BE49-F238E27FC236}">
                <a16:creationId xmlns:a16="http://schemas.microsoft.com/office/drawing/2014/main" id="{269A57A1-E1EF-9F46-ABF8-C02B69FCABA4}"/>
              </a:ext>
            </a:extLst>
          </p:cNvPr>
          <p:cNvSpPr/>
          <p:nvPr/>
        </p:nvSpPr>
        <p:spPr>
          <a:xfrm>
            <a:off x="3752194" y="838389"/>
            <a:ext cx="7264236" cy="276999"/>
          </a:xfrm>
          <a:prstGeom prst="rect">
            <a:avLst/>
          </a:prstGeom>
        </p:spPr>
        <p:txBody>
          <a:bodyPr wrap="square">
            <a:spAutoFit/>
          </a:bodyPr>
          <a:lstStyle/>
          <a:p>
            <a:r>
              <a:rPr lang="en-US" altLang="zh-CN" sz="1200" b="1" i="1" dirty="0">
                <a:solidFill>
                  <a:srgbClr val="66BA36"/>
                </a:solidFill>
                <a:latin typeface="Gill Sans MT" panose="020B0502020104020203" pitchFamily="34" charset="0"/>
              </a:rPr>
              <a:t>CAMEL: Communicative Agents for "Mind" Exploration of Large Language Model Society.</a:t>
            </a:r>
          </a:p>
        </p:txBody>
      </p:sp>
    </p:spTree>
    <p:extLst>
      <p:ext uri="{BB962C8B-B14F-4D97-AF65-F5344CB8AC3E}">
        <p14:creationId xmlns:p14="http://schemas.microsoft.com/office/powerpoint/2010/main" val="216652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C2679A-6864-EE42-9A20-8C1CF73FCB00}"/>
              </a:ext>
            </a:extLst>
          </p:cNvPr>
          <p:cNvSpPr>
            <a:spLocks noGrp="1"/>
          </p:cNvSpPr>
          <p:nvPr>
            <p:ph type="title"/>
          </p:nvPr>
        </p:nvSpPr>
        <p:spPr/>
        <p:txBody>
          <a:bodyPr/>
          <a:lstStyle/>
          <a:p>
            <a:r>
              <a:rPr lang="en-US" altLang="zh-CN" dirty="0"/>
              <a:t>CAMEL</a:t>
            </a:r>
            <a:endParaRPr lang="zh-CN" altLang="en-US" dirty="0"/>
          </a:p>
        </p:txBody>
      </p:sp>
      <p:sp>
        <p:nvSpPr>
          <p:cNvPr id="5" name="内容占位符 4">
            <a:extLst>
              <a:ext uri="{FF2B5EF4-FFF2-40B4-BE49-F238E27FC236}">
                <a16:creationId xmlns:a16="http://schemas.microsoft.com/office/drawing/2014/main" id="{629400B1-BEA4-1F42-8D92-0A9A2BA15814}"/>
              </a:ext>
            </a:extLst>
          </p:cNvPr>
          <p:cNvSpPr>
            <a:spLocks noGrp="1"/>
          </p:cNvSpPr>
          <p:nvPr>
            <p:ph sz="half" idx="1"/>
          </p:nvPr>
        </p:nvSpPr>
        <p:spPr>
          <a:xfrm>
            <a:off x="287304" y="1568466"/>
            <a:ext cx="3275703" cy="4380386"/>
          </a:xfrm>
        </p:spPr>
        <p:txBody>
          <a:bodyPr/>
          <a:lstStyle/>
          <a:p>
            <a:r>
              <a:rPr lang="en-US" altLang="zh-CN" sz="1400" dirty="0"/>
              <a:t>CAMEL</a:t>
            </a:r>
            <a:r>
              <a:rPr lang="zh-CN" altLang="en-US" sz="1400" dirty="0"/>
              <a:t> 是一个 </a:t>
            </a:r>
            <a:r>
              <a:rPr lang="en-US" altLang="zh-CN" sz="1400" dirty="0"/>
              <a:t>Role-Playing</a:t>
            </a:r>
            <a:r>
              <a:rPr lang="zh-CN" altLang="en-US" sz="1400" dirty="0"/>
              <a:t> 框架，使多个 </a:t>
            </a:r>
            <a:r>
              <a:rPr lang="en-US" altLang="zh-CN" sz="1400" dirty="0"/>
              <a:t>Agents</a:t>
            </a:r>
            <a:r>
              <a:rPr lang="zh-CN" altLang="en-US" sz="1400" dirty="0"/>
              <a:t> 能够进行对话并合作解决分配的任务。</a:t>
            </a:r>
            <a:endParaRPr lang="en-US" altLang="zh-CN" sz="1400" dirty="0"/>
          </a:p>
          <a:p>
            <a:r>
              <a:rPr lang="zh-CN" altLang="en-US" sz="1400" dirty="0"/>
              <a:t>如开发股票交易机器人，一个人工智能助理 </a:t>
            </a:r>
            <a:r>
              <a:rPr lang="en-US" altLang="zh-CN" sz="1400" dirty="0"/>
              <a:t>Agent</a:t>
            </a:r>
            <a:r>
              <a:rPr lang="zh-CN" altLang="en-US" sz="1400" dirty="0"/>
              <a:t>，是一个 </a:t>
            </a:r>
            <a:r>
              <a:rPr lang="en-US" altLang="zh-CN" sz="1400" dirty="0"/>
              <a:t>python</a:t>
            </a:r>
            <a:r>
              <a:rPr lang="zh-CN" altLang="en-US" sz="1400" dirty="0"/>
              <a:t> 程序员，而人工智能用户 </a:t>
            </a:r>
            <a:r>
              <a:rPr lang="en-US" altLang="zh-CN" sz="1400" dirty="0"/>
              <a:t>Agent</a:t>
            </a:r>
            <a:r>
              <a:rPr lang="zh-CN" altLang="en-US" sz="1400" dirty="0"/>
              <a:t> 是一股票交易员。在人类用户输入结束后，</a:t>
            </a:r>
            <a:r>
              <a:rPr lang="en-US" altLang="zh-CN" sz="1400" dirty="0"/>
              <a:t>Task Specifier</a:t>
            </a:r>
            <a:r>
              <a:rPr lang="zh-CN" altLang="en-US" sz="1400" dirty="0"/>
              <a:t> 会把任务具体化，通过对网络上特定股票进行情感分析，然后根据情感分析的结果进行股票交易。当任务被具体化后，两个基于 </a:t>
            </a:r>
            <a:r>
              <a:rPr lang="en-US" altLang="zh-CN" sz="1400" dirty="0"/>
              <a:t>ChatGPT </a:t>
            </a:r>
            <a:r>
              <a:rPr lang="zh-CN" altLang="en-US" sz="1400" dirty="0"/>
              <a:t>的 </a:t>
            </a:r>
            <a:r>
              <a:rPr lang="en-US" altLang="zh-CN" sz="1400" dirty="0"/>
              <a:t>AI </a:t>
            </a:r>
            <a:r>
              <a:rPr lang="zh-CN" altLang="en-US" sz="1400" dirty="0"/>
              <a:t>智能体开始合作完成任务，比如进行工具的安装和导入。</a:t>
            </a:r>
          </a:p>
        </p:txBody>
      </p:sp>
      <p:pic>
        <p:nvPicPr>
          <p:cNvPr id="6" name="图片 5">
            <a:extLst>
              <a:ext uri="{FF2B5EF4-FFF2-40B4-BE49-F238E27FC236}">
                <a16:creationId xmlns:a16="http://schemas.microsoft.com/office/drawing/2014/main" id="{732D34BB-9682-9543-96FE-26FBDCA64842}"/>
              </a:ext>
            </a:extLst>
          </p:cNvPr>
          <p:cNvPicPr>
            <a:picLocks noChangeAspect="1"/>
          </p:cNvPicPr>
          <p:nvPr/>
        </p:nvPicPr>
        <p:blipFill>
          <a:blip r:embed="rId2"/>
          <a:stretch>
            <a:fillRect/>
          </a:stretch>
        </p:blipFill>
        <p:spPr>
          <a:xfrm>
            <a:off x="3801251" y="1517824"/>
            <a:ext cx="7961702" cy="4527982"/>
          </a:xfrm>
          <a:prstGeom prst="rect">
            <a:avLst/>
          </a:prstGeom>
        </p:spPr>
      </p:pic>
      <p:sp>
        <p:nvSpPr>
          <p:cNvPr id="7" name="矩形 6">
            <a:extLst>
              <a:ext uri="{FF2B5EF4-FFF2-40B4-BE49-F238E27FC236}">
                <a16:creationId xmlns:a16="http://schemas.microsoft.com/office/drawing/2014/main" id="{5603FF97-8575-0646-8D62-C41336E75FDE}"/>
              </a:ext>
            </a:extLst>
          </p:cNvPr>
          <p:cNvSpPr/>
          <p:nvPr/>
        </p:nvSpPr>
        <p:spPr>
          <a:xfrm>
            <a:off x="2017987" y="770648"/>
            <a:ext cx="7264236" cy="276999"/>
          </a:xfrm>
          <a:prstGeom prst="rect">
            <a:avLst/>
          </a:prstGeom>
        </p:spPr>
        <p:txBody>
          <a:bodyPr wrap="square">
            <a:spAutoFit/>
          </a:bodyPr>
          <a:lstStyle/>
          <a:p>
            <a:r>
              <a:rPr lang="en-US" altLang="zh-CN" sz="1200" b="1" i="1" dirty="0">
                <a:solidFill>
                  <a:srgbClr val="66BA36"/>
                </a:solidFill>
                <a:latin typeface="Gill Sans MT" panose="020B0502020104020203" pitchFamily="34" charset="0"/>
              </a:rPr>
              <a:t>CAMEL: Communicative Agents for "Mind" Exploration of Large Language Model Society.</a:t>
            </a:r>
          </a:p>
        </p:txBody>
      </p:sp>
    </p:spTree>
    <p:extLst>
      <p:ext uri="{BB962C8B-B14F-4D97-AF65-F5344CB8AC3E}">
        <p14:creationId xmlns:p14="http://schemas.microsoft.com/office/powerpoint/2010/main" val="12473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29944</TotalTime>
  <Words>1917</Words>
  <Application>Microsoft Macintosh PowerPoint</Application>
  <PresentationFormat>自定义</PresentationFormat>
  <Paragraphs>80</Paragraphs>
  <Slides>35</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35</vt:i4>
      </vt:variant>
    </vt:vector>
  </HeadingPairs>
  <TitlesOfParts>
    <vt:vector size="50"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关于大模型系列</vt:lpstr>
      <vt:lpstr>PowerPoint 演示文稿</vt:lpstr>
      <vt:lpstr>关键组成</vt:lpstr>
      <vt:lpstr>Agent 智能体的规划分类</vt:lpstr>
      <vt:lpstr>PowerPoint 演示文稿</vt:lpstr>
      <vt:lpstr>Simulations Agent</vt:lpstr>
      <vt:lpstr>Simulations Agent</vt:lpstr>
      <vt:lpstr>CAMEL</vt:lpstr>
      <vt:lpstr>PowerPoint 演示文稿</vt:lpstr>
      <vt:lpstr>自动化的Agents</vt:lpstr>
      <vt:lpstr>BabyAGI</vt:lpstr>
      <vt:lpstr>AutoGPT</vt:lpstr>
      <vt:lpstr>AgentGPT</vt:lpstr>
      <vt:lpstr>PowerPoint 演示文稿</vt:lpstr>
      <vt:lpstr>跨模态Agents</vt:lpstr>
      <vt:lpstr>HuggingGPT</vt:lpstr>
      <vt:lpstr>AssistGPT</vt:lpstr>
      <vt:lpstr> Visual ChatGPT</vt:lpstr>
      <vt:lpstr>PowerPoint 演示文稿</vt:lpstr>
      <vt:lpstr>PowerPoint 演示文稿</vt:lpstr>
      <vt:lpstr>PowerPoint 演示文稿</vt:lpstr>
      <vt:lpstr>PowerPoint 演示文稿</vt:lpstr>
      <vt:lpstr>PowerPoint 演示文稿</vt:lpstr>
      <vt:lpstr>PowerPoint 演示文稿</vt:lpstr>
      <vt:lpstr>问题</vt:lpstr>
      <vt:lpstr>问题</vt:lpstr>
      <vt:lpstr>局限性</vt:lpstr>
      <vt:lpstr>局限性</vt:lpstr>
      <vt:lpstr>PowerPoint 演示文稿</vt:lpstr>
      <vt:lpstr>PowerPoint 演示文稿</vt:lpstr>
      <vt:lpstr>PowerPoint 演示文稿</vt:lpstr>
      <vt:lpstr>PowerPoint 演示文稿</vt:lpstr>
      <vt:lpstr>Question？</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9468</cp:revision>
  <cp:lastPrinted>2023-09-08T09:14:01Z</cp:lastPrinted>
  <dcterms:created xsi:type="dcterms:W3CDTF">2020-08-28T08:44:19Z</dcterms:created>
  <dcterms:modified xsi:type="dcterms:W3CDTF">2023-11-09T09:41:28Z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